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96" r:id="rId3"/>
    <p:sldMasterId id="2147483708" r:id="rId4"/>
  </p:sldMasterIdLst>
  <p:notesMasterIdLst>
    <p:notesMasterId r:id="rId47"/>
  </p:notesMasterIdLst>
  <p:handoutMasterIdLst>
    <p:handoutMasterId r:id="rId48"/>
  </p:handoutMasterIdLst>
  <p:sldIdLst>
    <p:sldId id="697" r:id="rId5"/>
    <p:sldId id="336" r:id="rId6"/>
    <p:sldId id="679" r:id="rId7"/>
    <p:sldId id="646" r:id="rId8"/>
    <p:sldId id="642" r:id="rId9"/>
    <p:sldId id="607" r:id="rId10"/>
    <p:sldId id="685" r:id="rId11"/>
    <p:sldId id="686" r:id="rId12"/>
    <p:sldId id="687" r:id="rId13"/>
    <p:sldId id="654" r:id="rId14"/>
    <p:sldId id="655" r:id="rId15"/>
    <p:sldId id="656" r:id="rId16"/>
    <p:sldId id="657" r:id="rId17"/>
    <p:sldId id="658" r:id="rId18"/>
    <p:sldId id="688" r:id="rId19"/>
    <p:sldId id="660" r:id="rId20"/>
    <p:sldId id="661" r:id="rId21"/>
    <p:sldId id="662" r:id="rId22"/>
    <p:sldId id="663" r:id="rId23"/>
    <p:sldId id="664" r:id="rId24"/>
    <p:sldId id="665" r:id="rId25"/>
    <p:sldId id="669" r:id="rId26"/>
    <p:sldId id="666" r:id="rId27"/>
    <p:sldId id="667" r:id="rId28"/>
    <p:sldId id="681" r:id="rId29"/>
    <p:sldId id="668" r:id="rId30"/>
    <p:sldId id="670" r:id="rId31"/>
    <p:sldId id="689" r:id="rId32"/>
    <p:sldId id="690" r:id="rId33"/>
    <p:sldId id="691" r:id="rId34"/>
    <p:sldId id="701" r:id="rId35"/>
    <p:sldId id="693" r:id="rId36"/>
    <p:sldId id="703" r:id="rId37"/>
    <p:sldId id="695" r:id="rId38"/>
    <p:sldId id="696" r:id="rId39"/>
    <p:sldId id="698" r:id="rId40"/>
    <p:sldId id="702" r:id="rId41"/>
    <p:sldId id="582" r:id="rId42"/>
    <p:sldId id="587" r:id="rId43"/>
    <p:sldId id="588" r:id="rId44"/>
    <p:sldId id="589" r:id="rId45"/>
    <p:sldId id="682" r:id="rId46"/>
  </p:sldIdLst>
  <p:sldSz cx="9144000" cy="6858000" type="screen4x3"/>
  <p:notesSz cx="6765925" cy="9867900"/>
  <p:defaultTextStyle>
    <a:defPPr>
      <a:defRPr lang="en-US"/>
    </a:defPPr>
    <a:lvl1pPr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1pPr>
    <a:lvl2pPr marL="457200"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2pPr>
    <a:lvl3pPr marL="914400"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3pPr>
    <a:lvl4pPr marL="1371600"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4pPr>
    <a:lvl5pPr marL="1828800"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5pPr>
    <a:lvl6pPr marL="2286000" algn="l" defTabSz="914400" rtl="0" eaLnBrk="1" latinLnBrk="0" hangingPunct="1">
      <a:defRPr sz="2400" kern="1200">
        <a:solidFill>
          <a:schemeClr val="tx1"/>
        </a:solidFill>
        <a:latin typeface="Arial" charset="0"/>
        <a:ea typeface="ＭＳ Ｐゴシック" pitchFamily="-1" charset="-128"/>
        <a:cs typeface="+mn-cs"/>
      </a:defRPr>
    </a:lvl6pPr>
    <a:lvl7pPr marL="2743200" algn="l" defTabSz="914400" rtl="0" eaLnBrk="1" latinLnBrk="0" hangingPunct="1">
      <a:defRPr sz="2400" kern="1200">
        <a:solidFill>
          <a:schemeClr val="tx1"/>
        </a:solidFill>
        <a:latin typeface="Arial" charset="0"/>
        <a:ea typeface="ＭＳ Ｐゴシック" pitchFamily="-1" charset="-128"/>
        <a:cs typeface="+mn-cs"/>
      </a:defRPr>
    </a:lvl7pPr>
    <a:lvl8pPr marL="3200400" algn="l" defTabSz="914400" rtl="0" eaLnBrk="1" latinLnBrk="0" hangingPunct="1">
      <a:defRPr sz="2400" kern="1200">
        <a:solidFill>
          <a:schemeClr val="tx1"/>
        </a:solidFill>
        <a:latin typeface="Arial" charset="0"/>
        <a:ea typeface="ＭＳ Ｐゴシック" pitchFamily="-1" charset="-128"/>
        <a:cs typeface="+mn-cs"/>
      </a:defRPr>
    </a:lvl8pPr>
    <a:lvl9pPr marL="3657600" algn="l" defTabSz="914400" rtl="0" eaLnBrk="1" latinLnBrk="0" hangingPunct="1">
      <a:defRPr sz="2400" kern="1200">
        <a:solidFill>
          <a:schemeClr val="tx1"/>
        </a:solidFill>
        <a:latin typeface="Arial" charset="0"/>
        <a:ea typeface="ＭＳ Ｐゴシック" pitchFamily="-1"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80"/>
    <a:srgbClr val="336699"/>
    <a:srgbClr val="33CCCC"/>
    <a:srgbClr val="0066CC"/>
    <a:srgbClr val="C0C0C0"/>
    <a:srgbClr val="FF0000"/>
    <a:srgbClr val="000000"/>
    <a:srgbClr val="FFFFCC"/>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944" autoAdjust="0"/>
  </p:normalViewPr>
  <p:slideViewPr>
    <p:cSldViewPr>
      <p:cViewPr varScale="1">
        <p:scale>
          <a:sx n="62" d="100"/>
          <a:sy n="62" d="100"/>
        </p:scale>
        <p:origin x="162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30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5" Type="http://schemas.openxmlformats.org/officeDocument/2006/relationships/image" Target="../media/image45.wmf"/><Relationship Id="rId4"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45.wmf"/><Relationship Id="rId1" Type="http://schemas.openxmlformats.org/officeDocument/2006/relationships/image" Target="../media/image5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59.wmf"/><Relationship Id="rId1"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11998" cy="457494"/>
          </a:xfrm>
          <a:prstGeom prst="rect">
            <a:avLst/>
          </a:prstGeom>
          <a:noFill/>
          <a:ln w="9525">
            <a:noFill/>
            <a:miter lim="800000"/>
            <a:headEnd/>
            <a:tailEnd/>
          </a:ln>
          <a:effectLst/>
        </p:spPr>
        <p:txBody>
          <a:bodyPr vert="horz" wrap="none" lIns="91678" tIns="45839" rIns="91678" bIns="45839" numCol="1" anchor="ctr" anchorCtr="0" compatLnSpc="1">
            <a:prstTxWarp prst="textNoShape">
              <a:avLst/>
            </a:prstTxWarp>
          </a:bodyPr>
          <a:lstStyle>
            <a:lvl1pPr algn="l">
              <a:defRPr sz="1200">
                <a:latin typeface="Arial" pitchFamily="-1" charset="0"/>
                <a:ea typeface="+mn-ea"/>
                <a:cs typeface="+mn-cs"/>
              </a:defRPr>
            </a:lvl1pPr>
          </a:lstStyle>
          <a:p>
            <a:pPr>
              <a:defRPr/>
            </a:pPr>
            <a:endParaRPr lang="en-GB"/>
          </a:p>
        </p:txBody>
      </p:sp>
      <p:sp>
        <p:nvSpPr>
          <p:cNvPr id="27651" name="Rectangle 3"/>
          <p:cNvSpPr>
            <a:spLocks noGrp="1" noChangeArrowheads="1"/>
          </p:cNvSpPr>
          <p:nvPr>
            <p:ph type="dt" sz="quarter" idx="1"/>
          </p:nvPr>
        </p:nvSpPr>
        <p:spPr bwMode="auto">
          <a:xfrm>
            <a:off x="3831576" y="0"/>
            <a:ext cx="2911998" cy="457494"/>
          </a:xfrm>
          <a:prstGeom prst="rect">
            <a:avLst/>
          </a:prstGeom>
          <a:noFill/>
          <a:ln w="9525">
            <a:noFill/>
            <a:miter lim="800000"/>
            <a:headEnd/>
            <a:tailEnd/>
          </a:ln>
          <a:effectLst/>
        </p:spPr>
        <p:txBody>
          <a:bodyPr vert="horz" wrap="none" lIns="91678" tIns="45839" rIns="91678" bIns="45839" numCol="1" anchor="ctr" anchorCtr="0" compatLnSpc="1">
            <a:prstTxWarp prst="textNoShape">
              <a:avLst/>
            </a:prstTxWarp>
          </a:bodyPr>
          <a:lstStyle>
            <a:lvl1pPr algn="r">
              <a:defRPr sz="1200">
                <a:latin typeface="Arial" pitchFamily="-1" charset="0"/>
                <a:ea typeface="+mn-ea"/>
                <a:cs typeface="+mn-cs"/>
              </a:defRPr>
            </a:lvl1pPr>
          </a:lstStyle>
          <a:p>
            <a:pPr>
              <a:defRPr/>
            </a:pPr>
            <a:endParaRPr lang="en-GB"/>
          </a:p>
        </p:txBody>
      </p:sp>
      <p:sp>
        <p:nvSpPr>
          <p:cNvPr id="27652" name="Rectangle 4"/>
          <p:cNvSpPr>
            <a:spLocks noGrp="1" noChangeArrowheads="1"/>
          </p:cNvSpPr>
          <p:nvPr>
            <p:ph type="ftr" sz="quarter" idx="2"/>
          </p:nvPr>
        </p:nvSpPr>
        <p:spPr bwMode="auto">
          <a:xfrm>
            <a:off x="0" y="9378635"/>
            <a:ext cx="2911998" cy="457494"/>
          </a:xfrm>
          <a:prstGeom prst="rect">
            <a:avLst/>
          </a:prstGeom>
          <a:noFill/>
          <a:ln w="9525">
            <a:noFill/>
            <a:miter lim="800000"/>
            <a:headEnd/>
            <a:tailEnd/>
          </a:ln>
          <a:effectLst/>
        </p:spPr>
        <p:txBody>
          <a:bodyPr vert="horz" wrap="none" lIns="91678" tIns="45839" rIns="91678" bIns="45839" numCol="1" anchor="b" anchorCtr="0" compatLnSpc="1">
            <a:prstTxWarp prst="textNoShape">
              <a:avLst/>
            </a:prstTxWarp>
          </a:bodyPr>
          <a:lstStyle>
            <a:lvl1pPr algn="l">
              <a:defRPr sz="1200">
                <a:latin typeface="Arial" pitchFamily="-1" charset="0"/>
                <a:ea typeface="+mn-ea"/>
                <a:cs typeface="+mn-cs"/>
              </a:defRPr>
            </a:lvl1pPr>
          </a:lstStyle>
          <a:p>
            <a:pPr>
              <a:defRPr/>
            </a:pPr>
            <a:endParaRPr lang="en-GB"/>
          </a:p>
        </p:txBody>
      </p:sp>
      <p:sp>
        <p:nvSpPr>
          <p:cNvPr id="27653" name="Rectangle 5"/>
          <p:cNvSpPr>
            <a:spLocks noGrp="1" noChangeArrowheads="1"/>
          </p:cNvSpPr>
          <p:nvPr>
            <p:ph type="sldNum" sz="quarter" idx="3"/>
          </p:nvPr>
        </p:nvSpPr>
        <p:spPr bwMode="auto">
          <a:xfrm>
            <a:off x="3831576" y="9378635"/>
            <a:ext cx="2911998" cy="457494"/>
          </a:xfrm>
          <a:prstGeom prst="rect">
            <a:avLst/>
          </a:prstGeom>
          <a:noFill/>
          <a:ln w="9525">
            <a:noFill/>
            <a:miter lim="800000"/>
            <a:headEnd/>
            <a:tailEnd/>
          </a:ln>
          <a:effectLst/>
        </p:spPr>
        <p:txBody>
          <a:bodyPr vert="horz" wrap="none" lIns="91678" tIns="45839" rIns="91678" bIns="45839" numCol="1" anchor="b" anchorCtr="0" compatLnSpc="1">
            <a:prstTxWarp prst="textNoShape">
              <a:avLst/>
            </a:prstTxWarp>
          </a:bodyPr>
          <a:lstStyle>
            <a:lvl1pPr algn="r">
              <a:defRPr sz="1200"/>
            </a:lvl1pPr>
          </a:lstStyle>
          <a:p>
            <a:fld id="{E7E6CB01-CD51-4E1D-84A3-83111DDB4246}" type="slidenum">
              <a:rPr lang="en-GB"/>
              <a:pPr/>
              <a:t>‹nr.›</a:t>
            </a:fld>
            <a:endParaRPr lang="en-GB"/>
          </a:p>
        </p:txBody>
      </p:sp>
    </p:spTree>
    <p:extLst>
      <p:ext uri="{BB962C8B-B14F-4D97-AF65-F5344CB8AC3E}">
        <p14:creationId xmlns:p14="http://schemas.microsoft.com/office/powerpoint/2010/main" val="3453645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2931156" cy="494031"/>
          </a:xfrm>
          <a:prstGeom prst="rect">
            <a:avLst/>
          </a:prstGeom>
          <a:noFill/>
          <a:ln w="9525">
            <a:noFill/>
            <a:miter lim="800000"/>
            <a:headEnd/>
            <a:tailEnd/>
          </a:ln>
          <a:effectLst/>
        </p:spPr>
        <p:txBody>
          <a:bodyPr vert="horz" wrap="square" lIns="91678" tIns="45839" rIns="91678" bIns="45839" numCol="1" anchor="t" anchorCtr="0" compatLnSpc="1">
            <a:prstTxWarp prst="textNoShape">
              <a:avLst/>
            </a:prstTxWarp>
          </a:bodyPr>
          <a:lstStyle>
            <a:lvl1pPr algn="l">
              <a:defRPr sz="1200">
                <a:latin typeface="Arial" pitchFamily="-1" charset="0"/>
                <a:cs typeface="ＭＳ Ｐゴシック" pitchFamily="-1" charset="-128"/>
              </a:defRPr>
            </a:lvl1pPr>
          </a:lstStyle>
          <a:p>
            <a:pPr>
              <a:defRPr/>
            </a:pPr>
            <a:endParaRPr lang="nl-NL"/>
          </a:p>
        </p:txBody>
      </p:sp>
      <p:sp>
        <p:nvSpPr>
          <p:cNvPr id="70659" name="Rectangle 3"/>
          <p:cNvSpPr>
            <a:spLocks noGrp="1" noChangeArrowheads="1"/>
          </p:cNvSpPr>
          <p:nvPr>
            <p:ph type="dt" idx="1"/>
          </p:nvPr>
        </p:nvSpPr>
        <p:spPr bwMode="auto">
          <a:xfrm>
            <a:off x="3833173" y="0"/>
            <a:ext cx="2931156" cy="494031"/>
          </a:xfrm>
          <a:prstGeom prst="rect">
            <a:avLst/>
          </a:prstGeom>
          <a:noFill/>
          <a:ln w="9525">
            <a:noFill/>
            <a:miter lim="800000"/>
            <a:headEnd/>
            <a:tailEnd/>
          </a:ln>
          <a:effectLst/>
        </p:spPr>
        <p:txBody>
          <a:bodyPr vert="horz" wrap="square" lIns="91678" tIns="45839" rIns="91678" bIns="45839" numCol="1" anchor="t" anchorCtr="0" compatLnSpc="1">
            <a:prstTxWarp prst="textNoShape">
              <a:avLst/>
            </a:prstTxWarp>
          </a:bodyPr>
          <a:lstStyle>
            <a:lvl1pPr algn="r">
              <a:defRPr sz="1200"/>
            </a:lvl1pPr>
          </a:lstStyle>
          <a:p>
            <a:fld id="{3B65CF97-E9DB-42CD-A91F-3A0CE1AD1411}" type="datetime1">
              <a:rPr lang="nl-NL"/>
              <a:pPr/>
              <a:t>7-5-2019</a:t>
            </a:fld>
            <a:endParaRPr lang="nl-NL"/>
          </a:p>
        </p:txBody>
      </p:sp>
      <p:sp>
        <p:nvSpPr>
          <p:cNvPr id="14340" name="Rectangle 4"/>
          <p:cNvSpPr>
            <a:spLocks noGrp="1" noRot="1" noChangeAspect="1" noChangeArrowheads="1" noTextEdit="1"/>
          </p:cNvSpPr>
          <p:nvPr>
            <p:ph type="sldImg" idx="2"/>
          </p:nvPr>
        </p:nvSpPr>
        <p:spPr bwMode="auto">
          <a:xfrm>
            <a:off x="915988" y="739775"/>
            <a:ext cx="4933950" cy="37004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1" name="Rectangle 5"/>
          <p:cNvSpPr>
            <a:spLocks noGrp="1" noChangeArrowheads="1"/>
          </p:cNvSpPr>
          <p:nvPr>
            <p:ph type="body" sz="quarter" idx="3"/>
          </p:nvPr>
        </p:nvSpPr>
        <p:spPr bwMode="auto">
          <a:xfrm>
            <a:off x="676913" y="4687730"/>
            <a:ext cx="5412101" cy="4439919"/>
          </a:xfrm>
          <a:prstGeom prst="rect">
            <a:avLst/>
          </a:prstGeom>
          <a:noFill/>
          <a:ln w="9525">
            <a:noFill/>
            <a:miter lim="800000"/>
            <a:headEnd/>
            <a:tailEnd/>
          </a:ln>
          <a:effectLst/>
        </p:spPr>
        <p:txBody>
          <a:bodyPr vert="horz" wrap="square" lIns="91678" tIns="45839" rIns="91678" bIns="45839" numCol="1" anchor="t" anchorCtr="0" compatLnSpc="1">
            <a:prstTxWarp prst="textNoShape">
              <a:avLst/>
            </a:prstTxWarp>
          </a:bodyPr>
          <a:lstStyle/>
          <a:p>
            <a:pPr lvl="0"/>
            <a:r>
              <a:rPr lang="nl-NL" noProof="0"/>
              <a:t>Click to edit Master text styles</a:t>
            </a:r>
          </a:p>
          <a:p>
            <a:pPr lvl="1"/>
            <a:r>
              <a:rPr lang="nl-NL" noProof="0"/>
              <a:t>Second level</a:t>
            </a:r>
          </a:p>
          <a:p>
            <a:pPr lvl="2"/>
            <a:r>
              <a:rPr lang="nl-NL" noProof="0"/>
              <a:t>Third level</a:t>
            </a:r>
          </a:p>
          <a:p>
            <a:pPr lvl="3"/>
            <a:r>
              <a:rPr lang="nl-NL" noProof="0"/>
              <a:t>Fourth level</a:t>
            </a:r>
          </a:p>
          <a:p>
            <a:pPr lvl="4"/>
            <a:r>
              <a:rPr lang="nl-NL" noProof="0"/>
              <a:t>Fifth level</a:t>
            </a:r>
          </a:p>
        </p:txBody>
      </p:sp>
      <p:sp>
        <p:nvSpPr>
          <p:cNvPr id="70662" name="Rectangle 6"/>
          <p:cNvSpPr>
            <a:spLocks noGrp="1" noChangeArrowheads="1"/>
          </p:cNvSpPr>
          <p:nvPr>
            <p:ph type="ftr" sz="quarter" idx="4"/>
          </p:nvPr>
        </p:nvSpPr>
        <p:spPr bwMode="auto">
          <a:xfrm>
            <a:off x="0" y="9372282"/>
            <a:ext cx="2931156" cy="494031"/>
          </a:xfrm>
          <a:prstGeom prst="rect">
            <a:avLst/>
          </a:prstGeom>
          <a:noFill/>
          <a:ln w="9525">
            <a:noFill/>
            <a:miter lim="800000"/>
            <a:headEnd/>
            <a:tailEnd/>
          </a:ln>
          <a:effectLst/>
        </p:spPr>
        <p:txBody>
          <a:bodyPr vert="horz" wrap="square" lIns="91678" tIns="45839" rIns="91678" bIns="45839" numCol="1" anchor="b" anchorCtr="0" compatLnSpc="1">
            <a:prstTxWarp prst="textNoShape">
              <a:avLst/>
            </a:prstTxWarp>
          </a:bodyPr>
          <a:lstStyle>
            <a:lvl1pPr algn="l">
              <a:defRPr sz="1200">
                <a:latin typeface="Arial" pitchFamily="-1" charset="0"/>
                <a:cs typeface="ＭＳ Ｐゴシック" pitchFamily="-1" charset="-128"/>
              </a:defRPr>
            </a:lvl1pPr>
          </a:lstStyle>
          <a:p>
            <a:pPr>
              <a:defRPr/>
            </a:pPr>
            <a:endParaRPr lang="nl-NL"/>
          </a:p>
        </p:txBody>
      </p:sp>
      <p:sp>
        <p:nvSpPr>
          <p:cNvPr id="70663" name="Rectangle 7"/>
          <p:cNvSpPr>
            <a:spLocks noGrp="1" noChangeArrowheads="1"/>
          </p:cNvSpPr>
          <p:nvPr>
            <p:ph type="sldNum" sz="quarter" idx="5"/>
          </p:nvPr>
        </p:nvSpPr>
        <p:spPr bwMode="auto">
          <a:xfrm>
            <a:off x="3833173" y="9372282"/>
            <a:ext cx="2931156" cy="494031"/>
          </a:xfrm>
          <a:prstGeom prst="rect">
            <a:avLst/>
          </a:prstGeom>
          <a:noFill/>
          <a:ln w="9525">
            <a:noFill/>
            <a:miter lim="800000"/>
            <a:headEnd/>
            <a:tailEnd/>
          </a:ln>
          <a:effectLst/>
        </p:spPr>
        <p:txBody>
          <a:bodyPr vert="horz" wrap="square" lIns="91678" tIns="45839" rIns="91678" bIns="45839" numCol="1" anchor="b" anchorCtr="0" compatLnSpc="1">
            <a:prstTxWarp prst="textNoShape">
              <a:avLst/>
            </a:prstTxWarp>
          </a:bodyPr>
          <a:lstStyle>
            <a:lvl1pPr algn="r">
              <a:defRPr sz="1200"/>
            </a:lvl1pPr>
          </a:lstStyle>
          <a:p>
            <a:fld id="{48A5F122-85B6-4B10-858E-494F47006E3E}" type="slidenum">
              <a:rPr lang="nl-NL"/>
              <a:pPr/>
              <a:t>‹nr.›</a:t>
            </a:fld>
            <a:endParaRPr lang="nl-NL"/>
          </a:p>
        </p:txBody>
      </p:sp>
    </p:spTree>
    <p:extLst>
      <p:ext uri="{BB962C8B-B14F-4D97-AF65-F5344CB8AC3E}">
        <p14:creationId xmlns:p14="http://schemas.microsoft.com/office/powerpoint/2010/main" val="392926791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Calibri" pitchFamily="-1" charset="0"/>
        <a:ea typeface="ＭＳ Ｐゴシック" pitchFamily="-1" charset="-128"/>
        <a:cs typeface="ＭＳ Ｐゴシック" pitchFamily="-1" charset="-128"/>
      </a:defRPr>
    </a:lvl1pPr>
    <a:lvl2pPr marL="457200" algn="l" defTabSz="457200" rtl="0" eaLnBrk="0" fontAlgn="base" hangingPunct="0">
      <a:spcBef>
        <a:spcPct val="30000"/>
      </a:spcBef>
      <a:spcAft>
        <a:spcPct val="0"/>
      </a:spcAft>
      <a:defRPr sz="1200" kern="1200">
        <a:solidFill>
          <a:schemeClr val="tx1"/>
        </a:solidFill>
        <a:latin typeface="Calibri" pitchFamily="-1" charset="0"/>
        <a:ea typeface="ＭＳ Ｐゴシック" pitchFamily="-1" charset="-128"/>
        <a:cs typeface="+mn-cs"/>
      </a:defRPr>
    </a:lvl2pPr>
    <a:lvl3pPr marL="914400" algn="l" defTabSz="457200" rtl="0" eaLnBrk="0" fontAlgn="base" hangingPunct="0">
      <a:spcBef>
        <a:spcPct val="30000"/>
      </a:spcBef>
      <a:spcAft>
        <a:spcPct val="0"/>
      </a:spcAft>
      <a:defRPr sz="1200" kern="1200">
        <a:solidFill>
          <a:schemeClr val="tx1"/>
        </a:solidFill>
        <a:latin typeface="Calibri" pitchFamily="-1" charset="0"/>
        <a:ea typeface="ＭＳ Ｐゴシック" pitchFamily="-1" charset="-128"/>
        <a:cs typeface="+mn-cs"/>
      </a:defRPr>
    </a:lvl3pPr>
    <a:lvl4pPr marL="1371600" algn="l" defTabSz="457200" rtl="0" eaLnBrk="0" fontAlgn="base" hangingPunct="0">
      <a:spcBef>
        <a:spcPct val="30000"/>
      </a:spcBef>
      <a:spcAft>
        <a:spcPct val="0"/>
      </a:spcAft>
      <a:defRPr sz="1200" kern="1200">
        <a:solidFill>
          <a:schemeClr val="tx1"/>
        </a:solidFill>
        <a:latin typeface="Calibri" pitchFamily="-1" charset="0"/>
        <a:ea typeface="ＭＳ Ｐゴシック" pitchFamily="-1" charset="-128"/>
        <a:cs typeface="+mn-cs"/>
      </a:defRPr>
    </a:lvl4pPr>
    <a:lvl5pPr marL="1828800" algn="l" defTabSz="457200" rtl="0" eaLnBrk="0" fontAlgn="base" hangingPunct="0">
      <a:spcBef>
        <a:spcPct val="30000"/>
      </a:spcBef>
      <a:spcAft>
        <a:spcPct val="0"/>
      </a:spcAft>
      <a:defRPr sz="1200" kern="1200">
        <a:solidFill>
          <a:schemeClr val="tx1"/>
        </a:solidFill>
        <a:latin typeface="Calibri"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nl.wikipedia.org/wiki/Adenosinetrifosfaa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nl.wikipedia.org/wiki/Nucleobase" TargetMode="External"/><Relationship Id="rId3" Type="http://schemas.openxmlformats.org/officeDocument/2006/relationships/hyperlink" Target="https://nl.wikipedia.org/wiki/Desoxyribonucle%C3%AFnezuur" TargetMode="External"/><Relationship Id="rId7" Type="http://schemas.openxmlformats.org/officeDocument/2006/relationships/hyperlink" Target="https://nl.wikipedia.org/wiki/Thymine"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nl.wikipedia.org/wiki/Adenine" TargetMode="External"/><Relationship Id="rId5" Type="http://schemas.openxmlformats.org/officeDocument/2006/relationships/hyperlink" Target="https://nl.wikipedia.org/wiki/Guanine" TargetMode="External"/><Relationship Id="rId4" Type="http://schemas.openxmlformats.org/officeDocument/2006/relationships/hyperlink" Target="https://nl.wikipedia.org/wiki/Cytosine" TargetMode="External"/><Relationship Id="rId9" Type="http://schemas.openxmlformats.org/officeDocument/2006/relationships/hyperlink" Target="https://nl.wikipedia.org/wiki/Uraci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antoine.frostburg.edu/chem/senese/101/liquids/faq/h-bonding-vs-london-forces.s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en.wikipedia.org/wiki/Singing_bowl" TargetMode="External"/><Relationship Id="rId3" Type="http://schemas.openxmlformats.org/officeDocument/2006/relationships/hyperlink" Target="https://en.wikipedia.org/wiki/Oscillator" TargetMode="External"/><Relationship Id="rId7" Type="http://schemas.openxmlformats.org/officeDocument/2006/relationships/hyperlink" Target="https://en.wikipedia.org/wiki/Periodic_function"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en.wikipedia.org/wiki/Violin" TargetMode="External"/><Relationship Id="rId5" Type="http://schemas.openxmlformats.org/officeDocument/2006/relationships/hyperlink" Target="https://en.wikipedia.org/wiki/Bow_(music)" TargetMode="External"/><Relationship Id="rId10" Type="http://schemas.openxmlformats.org/officeDocument/2006/relationships/hyperlink" Target="https://en.wikipedia.org/wiki/Inharmonicity" TargetMode="External"/><Relationship Id="rId4" Type="http://schemas.openxmlformats.org/officeDocument/2006/relationships/hyperlink" Target="https://en.wikipedia.org/wiki/Human_voice" TargetMode="External"/><Relationship Id="rId9" Type="http://schemas.openxmlformats.org/officeDocument/2006/relationships/hyperlink" Target="https://en.wikipedia.org/wiki/Multiphonics"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n.m.wikipedia.org/wiki/Harmonic_oscillator"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en.m.wikipedia.org/wiki/Stationary_state" TargetMode="External"/><Relationship Id="rId5" Type="http://schemas.openxmlformats.org/officeDocument/2006/relationships/hyperlink" Target="https://en.m.wikipedia.org/wiki/Wavefunction" TargetMode="External"/><Relationship Id="rId4" Type="http://schemas.openxmlformats.org/officeDocument/2006/relationships/hyperlink" Target="https://en.m.wikipedia.org/wiki/Hooke's_law"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n.wikipedia.org/wiki/Active_laser_mediu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nl.wikipedia.org/wiki/Nd:YAG_laser" TargetMode="External"/><Relationship Id="rId3" Type="http://schemas.openxmlformats.org/officeDocument/2006/relationships/hyperlink" Target="http://nl.wikipedia.org/wiki/Q-switch#mw-head" TargetMode="External"/><Relationship Id="rId7" Type="http://schemas.openxmlformats.org/officeDocument/2006/relationships/hyperlink" Target="http://nl.wikipedia.org/wiki/Populatie-inversie"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nl.wikipedia.org/wiki/Akoesto-optica" TargetMode="External"/><Relationship Id="rId5" Type="http://schemas.openxmlformats.org/officeDocument/2006/relationships/hyperlink" Target="http://nl.wikipedia.org/wiki/Laser_(licht)" TargetMode="External"/><Relationship Id="rId4" Type="http://schemas.openxmlformats.org/officeDocument/2006/relationships/hyperlink" Target="http://nl.wikipedia.org/wiki/Q-switch#p-search"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Calibri" pitchFamily="-1" charset="0"/>
                <a:ea typeface="ＭＳ Ｐゴシック" pitchFamily="-1" charset="-128"/>
                <a:cs typeface="ＭＳ Ｐゴシック" pitchFamily="-1" charset="-128"/>
              </a:rPr>
              <a:t>Li+ ion,</a:t>
            </a:r>
            <a:r>
              <a:rPr lang="en-US" sz="1200" kern="1200" baseline="0" dirty="0" smtClean="0">
                <a:solidFill>
                  <a:schemeClr val="tx1"/>
                </a:solidFill>
                <a:latin typeface="Calibri" pitchFamily="-1" charset="0"/>
                <a:ea typeface="ＭＳ Ｐゴシック" pitchFamily="-1" charset="-128"/>
                <a:cs typeface="ＭＳ Ｐゴシック" pitchFamily="-1" charset="-128"/>
              </a:rPr>
              <a:t> F- </a:t>
            </a:r>
            <a:r>
              <a:rPr lang="en-US" sz="1200" kern="1200" dirty="0" smtClean="0">
                <a:solidFill>
                  <a:schemeClr val="tx1"/>
                </a:solidFill>
                <a:latin typeface="Calibri" pitchFamily="-1" charset="0"/>
                <a:ea typeface="ＭＳ Ｐゴシック" pitchFamily="-1" charset="-128"/>
                <a:cs typeface="ＭＳ Ｐゴシック" pitchFamily="-1" charset="-128"/>
              </a:rPr>
              <a:t>ion</a:t>
            </a:r>
            <a:endParaRPr lang="en-US" sz="1200" kern="1200" baseline="0" dirty="0" smtClean="0">
              <a:solidFill>
                <a:schemeClr val="tx1"/>
              </a:solidFill>
              <a:latin typeface="Calibri" pitchFamily="-1" charset="0"/>
              <a:ea typeface="ＭＳ Ｐゴシック" pitchFamily="-1" charset="-128"/>
              <a:cs typeface="ＭＳ Ｐゴシック" pitchFamily="-1" charset="-128"/>
            </a:endParaRPr>
          </a:p>
          <a:p>
            <a:r>
              <a:rPr lang="en-US" sz="1200" kern="1200" dirty="0" smtClean="0">
                <a:solidFill>
                  <a:schemeClr val="tx1"/>
                </a:solidFill>
                <a:latin typeface="Calibri" pitchFamily="-1" charset="0"/>
                <a:ea typeface="ＭＳ Ｐゴシック" pitchFamily="-1" charset="-128"/>
                <a:cs typeface="ＭＳ Ｐゴシック" pitchFamily="-1" charset="-128"/>
              </a:rPr>
              <a:t>According to the problem statement, 5.39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of energy is required to make an Li+ ion from neutral Li, and 3.41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of energy is released when an F atom becomes an  </a:t>
            </a:r>
            <a:r>
              <a:rPr lang="en-US" sz="1200" kern="1200" baseline="0" dirty="0" smtClean="0">
                <a:solidFill>
                  <a:schemeClr val="tx1"/>
                </a:solidFill>
                <a:latin typeface="Calibri" pitchFamily="-1" charset="0"/>
                <a:ea typeface="ＭＳ Ｐゴシック" pitchFamily="-1" charset="-128"/>
                <a:cs typeface="ＭＳ Ｐゴシック" pitchFamily="-1" charset="-128"/>
              </a:rPr>
              <a:t>F- </a:t>
            </a:r>
            <a:r>
              <a:rPr lang="en-US" sz="1200" kern="1200" dirty="0" smtClean="0">
                <a:solidFill>
                  <a:schemeClr val="tx1"/>
                </a:solidFill>
                <a:latin typeface="Calibri" pitchFamily="-1" charset="0"/>
                <a:ea typeface="ＭＳ Ｐゴシック" pitchFamily="-1" charset="-128"/>
                <a:cs typeface="ＭＳ Ｐゴシック" pitchFamily="-1" charset="-128"/>
              </a:rPr>
              <a:t>ion.  That means that a net energy input of 5.39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 3.41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 1.98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is needed to form the ions.  We calculate the negative potential energy of the attraction between the two ions.</a:t>
            </a:r>
            <a:r>
              <a:rPr lang="en-US" sz="1200" kern="1200" baseline="0" dirty="0" smtClean="0">
                <a:solidFill>
                  <a:schemeClr val="tx1"/>
                </a:solidFill>
                <a:latin typeface="Calibri" pitchFamily="-1" charset="0"/>
                <a:ea typeface="ＭＳ Ｐゴシック" pitchFamily="-1" charset="-128"/>
                <a:cs typeface="ＭＳ Ｐゴシック" pitchFamily="-1" charset="-128"/>
              </a:rPr>
              <a:t> = -9.21eV</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r>
              <a:rPr lang="en-US" sz="1200" kern="1200" dirty="0" smtClean="0">
                <a:solidFill>
                  <a:schemeClr val="tx1"/>
                </a:solidFill>
                <a:latin typeface="Calibri" pitchFamily="-1" charset="0"/>
                <a:ea typeface="ＭＳ Ｐゴシック" pitchFamily="-1" charset="-128"/>
                <a:cs typeface="ＭＳ Ｐゴシック" pitchFamily="-1" charset="-128"/>
              </a:rPr>
              <a:t>The binding energy should therefore be 9.21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 1.98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 7.23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But the actual binding energy is only 5.95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Thus the energy associated with the repulsion of the electron clouds is 7.23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 5.95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 1.28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1</a:t>
            </a:fld>
            <a:endParaRPr lang="nl-NL"/>
          </a:p>
        </p:txBody>
      </p:sp>
    </p:spTree>
    <p:extLst>
      <p:ext uri="{BB962C8B-B14F-4D97-AF65-F5344CB8AC3E}">
        <p14:creationId xmlns:p14="http://schemas.microsoft.com/office/powerpoint/2010/main" val="1473693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DDED86-86AA-9A49-9E8C-EBD604368BC7}" type="slidenum">
              <a:rPr lang="en-US">
                <a:solidFill>
                  <a:srgbClr val="000000"/>
                </a:solidFill>
              </a:rPr>
              <a:pPr/>
              <a:t>11</a:t>
            </a:fld>
            <a:endParaRPr lang="en-US">
              <a:solidFill>
                <a:srgbClr val="000000"/>
              </a:solidFill>
            </a:endParaRPr>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p:txBody>
          <a:bodyPr/>
          <a:lstStyle/>
          <a:p>
            <a:r>
              <a:rPr lang="en-US" dirty="0"/>
              <a:t>Figure 40-3. Probability distribution |</a:t>
            </a:r>
            <a:r>
              <a:rPr lang="el-GR" dirty="0">
                <a:ea typeface="Arial" pitchFamily="-83" charset="0"/>
                <a:cs typeface="Arial" pitchFamily="-83" charset="0"/>
              </a:rPr>
              <a:t>ψ</a:t>
            </a:r>
            <a:r>
              <a:rPr lang="en-US" dirty="0">
                <a:ea typeface="Arial" pitchFamily="-83" charset="0"/>
                <a:cs typeface="Arial" pitchFamily="-83" charset="0"/>
              </a:rPr>
              <a:t>|</a:t>
            </a:r>
            <a:r>
              <a:rPr lang="en-US" baseline="30000" dirty="0">
                <a:ea typeface="Arial" pitchFamily="-83" charset="0"/>
                <a:cs typeface="Arial" pitchFamily="-83" charset="0"/>
              </a:rPr>
              <a:t>2</a:t>
            </a:r>
            <a:r>
              <a:rPr lang="en-US" dirty="0"/>
              <a:t> for the outermost electron of Na in </a:t>
            </a:r>
            <a:r>
              <a:rPr lang="en-US" dirty="0" err="1" smtClean="0"/>
              <a:t>NaCl</a:t>
            </a:r>
            <a:r>
              <a:rPr lang="en-US" dirty="0" smtClean="0"/>
              <a:t>.</a:t>
            </a:r>
          </a:p>
          <a:p>
            <a:r>
              <a:rPr lang="en-US" dirty="0" err="1" smtClean="0"/>
              <a:t>chloor</a:t>
            </a:r>
            <a:r>
              <a:rPr lang="en-US" baseline="0" dirty="0" smtClean="0"/>
              <a:t> 17 </a:t>
            </a:r>
            <a:r>
              <a:rPr lang="en-US" baseline="0" dirty="0" err="1" smtClean="0"/>
              <a:t>e</a:t>
            </a:r>
            <a:r>
              <a:rPr lang="en-US" baseline="0" dirty="0" smtClean="0"/>
              <a:t>-; 5 </a:t>
            </a:r>
            <a:r>
              <a:rPr lang="en-US" baseline="0" dirty="0" err="1" smtClean="0"/>
              <a:t>e</a:t>
            </a:r>
            <a:r>
              <a:rPr lang="en-US" baseline="0" dirty="0" smtClean="0"/>
              <a:t>- in 3 </a:t>
            </a:r>
            <a:r>
              <a:rPr lang="en-US" baseline="0" dirty="0" err="1" smtClean="0"/>
              <a:t>p</a:t>
            </a:r>
            <a:r>
              <a:rPr lang="en-US" baseline="0" dirty="0" smtClean="0"/>
              <a:t> </a:t>
            </a:r>
            <a:r>
              <a:rPr lang="en-US" baseline="0" dirty="0" err="1" smtClean="0"/>
              <a:t>toestand</a:t>
            </a:r>
            <a:r>
              <a:rPr lang="en-US" baseline="0" dirty="0" smtClean="0"/>
              <a:t>, 4 </a:t>
            </a:r>
            <a:r>
              <a:rPr lang="en-US" baseline="0" dirty="0" err="1" smtClean="0"/>
              <a:t>e</a:t>
            </a:r>
            <a:r>
              <a:rPr lang="en-US" baseline="0" dirty="0" smtClean="0"/>
              <a:t>- </a:t>
            </a:r>
            <a:r>
              <a:rPr lang="en-US" baseline="0" dirty="0" err="1" smtClean="0"/>
              <a:t>geven</a:t>
            </a:r>
            <a:r>
              <a:rPr lang="en-US" baseline="0" dirty="0" smtClean="0"/>
              <a:t> donut shape, </a:t>
            </a:r>
            <a:r>
              <a:rPr lang="en-US" baseline="0" dirty="0" err="1" smtClean="0"/>
              <a:t>vijfde</a:t>
            </a:r>
            <a:r>
              <a:rPr lang="en-US" baseline="0" dirty="0" smtClean="0"/>
              <a:t> </a:t>
            </a:r>
            <a:r>
              <a:rPr lang="en-US" baseline="0" dirty="0" err="1" smtClean="0"/>
              <a:t>e</a:t>
            </a:r>
            <a:r>
              <a:rPr lang="en-US" baseline="0" dirty="0" smtClean="0"/>
              <a:t>- is </a:t>
            </a:r>
            <a:r>
              <a:rPr lang="en-US" baseline="0" dirty="0" err="1" smtClean="0"/>
              <a:t>alleen</a:t>
            </a:r>
            <a:endParaRPr lang="en-US" dirty="0" smtClean="0"/>
          </a:p>
          <a:p>
            <a:r>
              <a:rPr lang="en-US" dirty="0" smtClean="0"/>
              <a:t>Na 11 </a:t>
            </a:r>
            <a:r>
              <a:rPr lang="en-US" dirty="0" err="1" smtClean="0"/>
              <a:t>e</a:t>
            </a:r>
            <a:r>
              <a:rPr lang="en-US" dirty="0" smtClean="0"/>
              <a:t>-  2, 8, 3s1</a:t>
            </a:r>
            <a:endParaRPr lang="en-US" dirty="0"/>
          </a:p>
        </p:txBody>
      </p:sp>
    </p:spTree>
    <p:extLst>
      <p:ext uri="{BB962C8B-B14F-4D97-AF65-F5344CB8AC3E}">
        <p14:creationId xmlns:p14="http://schemas.microsoft.com/office/powerpoint/2010/main" val="3441655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D6079F-55A7-7646-A019-A3141333BBE0}" type="slidenum">
              <a:rPr lang="en-US">
                <a:solidFill>
                  <a:srgbClr val="000000"/>
                </a:solidFill>
              </a:rPr>
              <a:pPr/>
              <a:t>12</a:t>
            </a:fld>
            <a:endParaRPr lang="en-US">
              <a:solidFill>
                <a:srgbClr val="000000"/>
              </a:solidFill>
            </a:endParaRPr>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r>
              <a:rPr lang="en-US"/>
              <a:t>Figure 40-6. The water molecule H</a:t>
            </a:r>
            <a:r>
              <a:rPr lang="en-US" baseline="-25000"/>
              <a:t>2</a:t>
            </a:r>
            <a:r>
              <a:rPr lang="en-US"/>
              <a:t>O is polar.</a:t>
            </a:r>
          </a:p>
        </p:txBody>
      </p:sp>
    </p:spTree>
    <p:extLst>
      <p:ext uri="{BB962C8B-B14F-4D97-AF65-F5344CB8AC3E}">
        <p14:creationId xmlns:p14="http://schemas.microsoft.com/office/powerpoint/2010/main" val="3038761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9E8D-351A-7E40-9576-8F4ADF7642CB}" type="slidenum">
              <a:rPr lang="en-US">
                <a:solidFill>
                  <a:srgbClr val="000000"/>
                </a:solidFill>
              </a:rPr>
              <a:pPr/>
              <a:t>13</a:t>
            </a:fld>
            <a:endParaRPr lang="en-US">
              <a:solidFill>
                <a:srgbClr val="000000"/>
              </a:solidFill>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r>
              <a:rPr lang="en-US" dirty="0" err="1" smtClean="0"/>
              <a:t>Afstoting</a:t>
            </a:r>
            <a:r>
              <a:rPr lang="en-US" dirty="0" smtClean="0"/>
              <a:t> </a:t>
            </a:r>
            <a:r>
              <a:rPr lang="en-US" dirty="0" err="1" smtClean="0"/>
              <a:t>vooral</a:t>
            </a:r>
            <a:r>
              <a:rPr lang="en-US" dirty="0" smtClean="0"/>
              <a:t> Pauli! </a:t>
            </a:r>
          </a:p>
          <a:p>
            <a:r>
              <a:rPr lang="en-US" dirty="0" smtClean="0"/>
              <a:t>Figure 40-7</a:t>
            </a:r>
            <a:r>
              <a:rPr lang="en-US" dirty="0"/>
              <a:t>. Potential energy as a function of separation for two point charges of (a) like sign and (b) opposite sign.</a:t>
            </a:r>
          </a:p>
        </p:txBody>
      </p:sp>
    </p:spTree>
    <p:extLst>
      <p:ext uri="{BB962C8B-B14F-4D97-AF65-F5344CB8AC3E}">
        <p14:creationId xmlns:p14="http://schemas.microsoft.com/office/powerpoint/2010/main" val="2500714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5DE4DE-9FEE-1B4B-86CF-06D685D658B0}" type="slidenum">
              <a:rPr lang="en-US">
                <a:solidFill>
                  <a:srgbClr val="000000"/>
                </a:solidFill>
              </a:rPr>
              <a:pPr/>
              <a:t>14</a:t>
            </a:fld>
            <a:endParaRPr lang="en-US">
              <a:solidFill>
                <a:srgbClr val="000000"/>
              </a:solidFill>
            </a:endParaRPr>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r>
              <a:rPr lang="en-US"/>
              <a:t>Figure 40-8. Potential-energy diagram for H</a:t>
            </a:r>
            <a:r>
              <a:rPr lang="en-US" baseline="-25000"/>
              <a:t>2</a:t>
            </a:r>
            <a:r>
              <a:rPr lang="en-US"/>
              <a:t> molecule; </a:t>
            </a:r>
            <a:r>
              <a:rPr lang="en-US" i="1"/>
              <a:t>r </a:t>
            </a:r>
            <a:r>
              <a:rPr lang="en-US"/>
              <a:t>is the separation of the two H atoms. The binding energy (the energy difference between U = 0 and the lowest energy state near the bottom of the well) is 4.5 eV, and r</a:t>
            </a:r>
            <a:r>
              <a:rPr lang="en-US" baseline="-25000"/>
              <a:t>0</a:t>
            </a:r>
            <a:r>
              <a:rPr lang="en-US"/>
              <a:t> = 0.074 nm.</a:t>
            </a:r>
          </a:p>
        </p:txBody>
      </p:sp>
    </p:spTree>
    <p:extLst>
      <p:ext uri="{BB962C8B-B14F-4D97-AF65-F5344CB8AC3E}">
        <p14:creationId xmlns:p14="http://schemas.microsoft.com/office/powerpoint/2010/main" val="3391583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315270-2732-1947-A20A-28193EE0C204}" type="slidenum">
              <a:rPr lang="en-US">
                <a:solidFill>
                  <a:srgbClr val="000000"/>
                </a:solidFill>
              </a:rPr>
              <a:pPr/>
              <a:t>15</a:t>
            </a:fld>
            <a:endParaRPr lang="en-US">
              <a:solidFill>
                <a:srgbClr val="000000"/>
              </a:solidFill>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r>
              <a:rPr lang="en-US" dirty="0" smtClean="0"/>
              <a:t>Figure </a:t>
            </a:r>
            <a:r>
              <a:rPr lang="en-US" dirty="0"/>
              <a:t>40-9. Potential-energy diagram for a bond requiring an activation energy</a:t>
            </a:r>
            <a:r>
              <a:rPr lang="en-US" dirty="0" smtClean="0"/>
              <a:t>.  </a:t>
            </a:r>
          </a:p>
          <a:p>
            <a:r>
              <a:rPr lang="en-US" dirty="0" err="1" smtClean="0"/>
              <a:t>Voorbeeld</a:t>
            </a:r>
            <a:r>
              <a:rPr lang="en-US" dirty="0" smtClean="0"/>
              <a:t> </a:t>
            </a:r>
            <a:r>
              <a:rPr lang="en-US" dirty="0" err="1" smtClean="0"/>
              <a:t>activatie-energie</a:t>
            </a:r>
            <a:r>
              <a:rPr lang="en-US" dirty="0" smtClean="0"/>
              <a:t>: </a:t>
            </a:r>
            <a:r>
              <a:rPr lang="en-US" dirty="0" err="1" smtClean="0"/>
              <a:t>losmaken</a:t>
            </a:r>
            <a:r>
              <a:rPr lang="en-US" dirty="0" smtClean="0"/>
              <a:t> </a:t>
            </a:r>
            <a:r>
              <a:rPr lang="en-US" dirty="0" err="1" smtClean="0"/>
              <a:t>bindingen</a:t>
            </a:r>
            <a:r>
              <a:rPr lang="en-US" dirty="0" smtClean="0"/>
              <a:t> H2 en O2 </a:t>
            </a:r>
            <a:r>
              <a:rPr lang="en-US" dirty="0" err="1" smtClean="0"/>
              <a:t>voordat</a:t>
            </a:r>
            <a:r>
              <a:rPr lang="en-US" dirty="0" smtClean="0"/>
              <a:t> H2O </a:t>
            </a:r>
            <a:r>
              <a:rPr lang="en-US" dirty="0" err="1" smtClean="0"/>
              <a:t>gevormd</a:t>
            </a:r>
            <a:r>
              <a:rPr lang="en-US" dirty="0" smtClean="0"/>
              <a:t> </a:t>
            </a:r>
            <a:r>
              <a:rPr lang="en-US" dirty="0" err="1" smtClean="0"/>
              <a:t>kan</a:t>
            </a:r>
            <a:r>
              <a:rPr lang="en-US" dirty="0" smtClean="0"/>
              <a:t> </a:t>
            </a:r>
            <a:r>
              <a:rPr lang="en-US" dirty="0" err="1" smtClean="0"/>
              <a:t>worden</a:t>
            </a:r>
            <a:endParaRPr lang="en-US" dirty="0"/>
          </a:p>
        </p:txBody>
      </p:sp>
    </p:spTree>
    <p:extLst>
      <p:ext uri="{BB962C8B-B14F-4D97-AF65-F5344CB8AC3E}">
        <p14:creationId xmlns:p14="http://schemas.microsoft.com/office/powerpoint/2010/main" val="305987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solidFill>
                  <a:srgbClr val="800000"/>
                </a:solidFill>
              </a:rPr>
              <a:t>H</a:t>
            </a:r>
            <a:r>
              <a:rPr lang="en-US" sz="1200" baseline="-25000" dirty="0" smtClean="0">
                <a:solidFill>
                  <a:srgbClr val="800000"/>
                </a:solidFill>
              </a:rPr>
              <a:t>2  </a:t>
            </a:r>
            <a:r>
              <a:rPr lang="nl-NL" sz="1200" dirty="0" smtClean="0">
                <a:solidFill>
                  <a:srgbClr val="000000"/>
                </a:solidFill>
              </a:rPr>
              <a:t>: kern van het ene atoom (proton) stoot kern van het andere atoom (andere proton) af.</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dirty="0" smtClean="0">
              <a:solidFill>
                <a:srgbClr val="800000"/>
              </a:solidFill>
            </a:endParaRPr>
          </a:p>
          <a:p>
            <a:endParaRPr lang="nl-NL"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16</a:t>
            </a:fld>
            <a:endParaRPr lang="nl-NL"/>
          </a:p>
        </p:txBody>
      </p:sp>
    </p:spTree>
    <p:extLst>
      <p:ext uri="{BB962C8B-B14F-4D97-AF65-F5344CB8AC3E}">
        <p14:creationId xmlns:p14="http://schemas.microsoft.com/office/powerpoint/2010/main" val="1200202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3A0CCB-783F-5847-BC79-BCEFAF6C7146}" type="slidenum">
              <a:rPr lang="en-US">
                <a:solidFill>
                  <a:srgbClr val="000000"/>
                </a:solidFill>
              </a:rPr>
              <a:pPr/>
              <a:t>17</a:t>
            </a:fld>
            <a:endParaRPr lang="en-US">
              <a:solidFill>
                <a:srgbClr val="000000"/>
              </a:solidFill>
            </a:endParaRPr>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p:txBody>
          <a:bodyPr/>
          <a:lstStyle/>
          <a:p>
            <a:r>
              <a:rPr lang="en-US" dirty="0"/>
              <a:t>Figure 40-11. Potential-energy diagram for the formation of ATP from ADP and phosphate</a:t>
            </a:r>
            <a:r>
              <a:rPr lang="en-US" dirty="0" smtClean="0"/>
              <a:t>.</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ATP</a:t>
            </a:r>
            <a:r>
              <a:rPr lang="en-US" baseline="0" dirty="0" smtClean="0"/>
              <a:t> </a:t>
            </a:r>
            <a:r>
              <a:rPr lang="en-US" b="1" dirty="0" smtClean="0">
                <a:hlinkClick r:id="rId3"/>
              </a:rPr>
              <a:t>Adenosinetrifosfaat</a:t>
            </a:r>
            <a:endParaRPr lang="en-US" b="1"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nl-NL" b="1" dirty="0" smtClean="0"/>
              <a:t>ADP </a:t>
            </a:r>
            <a:r>
              <a:rPr lang="nl-NL" b="1" dirty="0" err="1" smtClean="0"/>
              <a:t>Adenosinedifosfaat</a:t>
            </a:r>
            <a:endParaRPr lang="nl-NL" b="1" dirty="0" smtClean="0"/>
          </a:p>
        </p:txBody>
      </p:sp>
    </p:spTree>
    <p:extLst>
      <p:ext uri="{BB962C8B-B14F-4D97-AF65-F5344CB8AC3E}">
        <p14:creationId xmlns:p14="http://schemas.microsoft.com/office/powerpoint/2010/main" val="2577907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8500CB-3EAA-1F47-9C1B-C4B1DE3B27D4}" type="slidenum">
              <a:rPr lang="en-US">
                <a:solidFill>
                  <a:srgbClr val="000000"/>
                </a:solidFill>
              </a:rPr>
              <a:pPr/>
              <a:t>18</a:t>
            </a:fld>
            <a:endParaRPr lang="en-US">
              <a:solidFill>
                <a:srgbClr val="000000"/>
              </a:solidFill>
            </a:endParaRPr>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p:txBody>
          <a:bodyPr/>
          <a:lstStyle/>
          <a:p>
            <a:r>
              <a:rPr lang="en-US" dirty="0"/>
              <a:t>Figure 40-12. The C</a:t>
            </a:r>
            <a:r>
              <a:rPr lang="en-US" baseline="30000" dirty="0"/>
              <a:t>+</a:t>
            </a:r>
            <a:r>
              <a:rPr lang="en-US" dirty="0"/>
              <a:t>-O</a:t>
            </a:r>
            <a:r>
              <a:rPr lang="en-US" baseline="30000" dirty="0"/>
              <a:t>-</a:t>
            </a:r>
            <a:r>
              <a:rPr lang="en-US" dirty="0"/>
              <a:t> and H</a:t>
            </a:r>
            <a:r>
              <a:rPr lang="en-US" baseline="30000" dirty="0"/>
              <a:t>+</a:t>
            </a:r>
            <a:r>
              <a:rPr lang="en-US" dirty="0"/>
              <a:t>-N</a:t>
            </a:r>
            <a:r>
              <a:rPr lang="en-US" baseline="30000" dirty="0"/>
              <a:t>-</a:t>
            </a:r>
            <a:r>
              <a:rPr lang="en-US" dirty="0"/>
              <a:t> dipoles attract each other. (These dipoles may be part of, for example, </a:t>
            </a:r>
            <a:r>
              <a:rPr lang="en-US" dirty="0" smtClean="0"/>
              <a:t>cytosine </a:t>
            </a:r>
            <a:r>
              <a:rPr lang="en-US" dirty="0"/>
              <a:t>and guanine molecules. See Fig. 40–13.) The + and - charges typically have magnitudes of a fraction of </a:t>
            </a:r>
            <a:r>
              <a:rPr lang="en-US" i="1" dirty="0" err="1"/>
              <a:t>e</a:t>
            </a:r>
            <a:r>
              <a:rPr lang="en-US" dirty="0" smtClean="0"/>
              <a:t>.</a:t>
            </a:r>
          </a:p>
          <a:p>
            <a:r>
              <a:rPr lang="en-US" dirty="0" smtClean="0"/>
              <a:t>Van der Waals </a:t>
            </a:r>
            <a:r>
              <a:rPr lang="en-US" dirty="0" err="1" smtClean="0"/>
              <a:t>gaat</a:t>
            </a:r>
            <a:r>
              <a:rPr lang="en-US" dirty="0" smtClean="0"/>
              <a:t> </a:t>
            </a:r>
            <a:r>
              <a:rPr lang="en-US" dirty="0" err="1" smtClean="0"/>
              <a:t>volgens</a:t>
            </a:r>
            <a:r>
              <a:rPr lang="en-US" dirty="0" smtClean="0"/>
              <a:t> </a:t>
            </a:r>
            <a:r>
              <a:rPr lang="en-US" dirty="0" err="1" smtClean="0"/>
              <a:t>Lennard</a:t>
            </a:r>
            <a:r>
              <a:rPr lang="en-US" dirty="0" smtClean="0"/>
              <a:t>-Jones</a:t>
            </a:r>
            <a:r>
              <a:rPr lang="en-US" baseline="0" dirty="0" smtClean="0"/>
              <a:t> </a:t>
            </a:r>
            <a:r>
              <a:rPr lang="en-US" baseline="0" dirty="0" err="1" smtClean="0"/>
              <a:t>potentiaal</a:t>
            </a:r>
            <a:r>
              <a:rPr lang="en-US" baseline="0" dirty="0" smtClean="0"/>
              <a:t>:</a:t>
            </a:r>
            <a:r>
              <a:rPr lang="en-US" dirty="0" smtClean="0"/>
              <a:t> </a:t>
            </a:r>
            <a:r>
              <a:rPr lang="pt-BR" dirty="0" smtClean="0"/>
              <a:t>E = 4 * epsilon * [ (sigma/r)</a:t>
            </a:r>
            <a:r>
              <a:rPr lang="pt-BR" baseline="30000" dirty="0" smtClean="0"/>
              <a:t>12</a:t>
            </a:r>
            <a:r>
              <a:rPr lang="pt-BR" dirty="0" smtClean="0"/>
              <a:t> - (sigma/r)</a:t>
            </a:r>
            <a:r>
              <a:rPr lang="pt-BR" baseline="30000" dirty="0" smtClean="0"/>
              <a:t>6</a:t>
            </a:r>
            <a:r>
              <a:rPr lang="pt-BR" dirty="0" smtClean="0"/>
              <a:t> </a:t>
            </a:r>
            <a:endParaRPr lang="en-US" dirty="0" smtClean="0"/>
          </a:p>
          <a:p>
            <a:r>
              <a:rPr lang="en-US" dirty="0" smtClean="0"/>
              <a:t>http://www.imsc.res.in/~sitabhra/teaching/cmp03/class3.html</a:t>
            </a:r>
          </a:p>
          <a:p>
            <a:endParaRPr lang="en-US" dirty="0" smtClean="0"/>
          </a:p>
          <a:p>
            <a:r>
              <a:rPr lang="en-US" dirty="0" smtClean="0"/>
              <a:t>Slide</a:t>
            </a:r>
            <a:r>
              <a:rPr lang="en-US" baseline="0" dirty="0" smtClean="0"/>
              <a:t> 32 van http://www.physics.buffalo.edu/phy207/lc/lc41.pdf</a:t>
            </a:r>
            <a:endParaRPr lang="en-US" dirty="0"/>
          </a:p>
        </p:txBody>
      </p:sp>
    </p:spTree>
    <p:extLst>
      <p:ext uri="{BB962C8B-B14F-4D97-AF65-F5344CB8AC3E}">
        <p14:creationId xmlns:p14="http://schemas.microsoft.com/office/powerpoint/2010/main" val="562283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E10345-D499-0942-B652-991855F53552}" type="slidenum">
              <a:rPr lang="en-US">
                <a:solidFill>
                  <a:srgbClr val="000000"/>
                </a:solidFill>
              </a:rPr>
              <a:pPr/>
              <a:t>19</a:t>
            </a:fld>
            <a:endParaRPr lang="en-US">
              <a:solidFill>
                <a:srgbClr val="000000"/>
              </a:solidFill>
            </a:endParaRPr>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dirty="0"/>
              <a:t>Figure 40-13. (a) Section of a DNA double helix. The red dots represent hydrogen bonds between the two strands. (b) “Close-up” view: cytosine (C) and guanine (G) molecules on separate strands of a DNA double helix are held together by the hydrogen bonds (red dots) involving an H</a:t>
            </a:r>
            <a:r>
              <a:rPr lang="en-US" baseline="30000" dirty="0"/>
              <a:t>+</a:t>
            </a:r>
            <a:r>
              <a:rPr lang="en-US" dirty="0"/>
              <a:t> on one molecule attracted to an N</a:t>
            </a:r>
            <a:r>
              <a:rPr lang="en-US" baseline="30000" dirty="0"/>
              <a:t>-</a:t>
            </a:r>
            <a:r>
              <a:rPr lang="en-US" dirty="0"/>
              <a:t> or C</a:t>
            </a:r>
            <a:r>
              <a:rPr lang="en-US" baseline="30000" dirty="0"/>
              <a:t>+</a:t>
            </a:r>
            <a:r>
              <a:rPr lang="en-US" dirty="0"/>
              <a:t>-O</a:t>
            </a:r>
            <a:r>
              <a:rPr lang="en-US" baseline="30000" dirty="0"/>
              <a:t>-</a:t>
            </a:r>
            <a:r>
              <a:rPr lang="en-US" dirty="0"/>
              <a:t> of a molecule on the adjacent chain. See also Section 21–12 and Figs. 21–47 and 21–48.</a:t>
            </a:r>
          </a:p>
        </p:txBody>
      </p:sp>
    </p:spTree>
    <p:extLst>
      <p:ext uri="{BB962C8B-B14F-4D97-AF65-F5344CB8AC3E}">
        <p14:creationId xmlns:p14="http://schemas.microsoft.com/office/powerpoint/2010/main" val="435344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F9F829-4554-E346-869D-1A1A3641B0C3}" type="slidenum">
              <a:rPr lang="en-US">
                <a:solidFill>
                  <a:srgbClr val="000000"/>
                </a:solidFill>
              </a:rPr>
              <a:pPr/>
              <a:t>20</a:t>
            </a:fld>
            <a:endParaRPr lang="en-US">
              <a:solidFill>
                <a:srgbClr val="000000"/>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US" dirty="0"/>
              <a:t>Figure 40-14. Protein synthesis</a:t>
            </a:r>
            <a:r>
              <a:rPr lang="en-US" dirty="0" smtClean="0"/>
              <a:t>.</a:t>
            </a:r>
          </a:p>
          <a:p>
            <a:r>
              <a:rPr lang="en-US" dirty="0" smtClean="0"/>
              <a:t>DNA 3,6 MB </a:t>
            </a:r>
            <a:r>
              <a:rPr lang="en-US" dirty="0" err="1" smtClean="0"/>
              <a:t>aan</a:t>
            </a:r>
            <a:r>
              <a:rPr lang="en-US" dirty="0" smtClean="0"/>
              <a:t> info</a:t>
            </a:r>
          </a:p>
          <a:p>
            <a:endParaRPr lang="en-US" dirty="0" smtClean="0"/>
          </a:p>
          <a:p>
            <a:r>
              <a:rPr lang="en-US" dirty="0" smtClean="0"/>
              <a:t>In </a:t>
            </a:r>
            <a:r>
              <a:rPr lang="en-US" dirty="0" smtClean="0">
                <a:hlinkClick r:id="rId3" tooltip="Desoxyribonucleïnezuur"/>
              </a:rPr>
              <a:t>DNA</a:t>
            </a:r>
            <a:r>
              <a:rPr lang="en-US" dirty="0" smtClean="0"/>
              <a:t> </a:t>
            </a:r>
            <a:r>
              <a:rPr lang="en-US" dirty="0" err="1" smtClean="0"/>
              <a:t>komen</a:t>
            </a:r>
            <a:r>
              <a:rPr lang="en-US" dirty="0" smtClean="0"/>
              <a:t> </a:t>
            </a:r>
            <a:r>
              <a:rPr lang="en-US" dirty="0" smtClean="0">
                <a:hlinkClick r:id="rId4" tooltip="Cytosine"/>
              </a:rPr>
              <a:t>cytosine</a:t>
            </a:r>
            <a:r>
              <a:rPr lang="en-US" dirty="0" smtClean="0"/>
              <a:t> (C), </a:t>
            </a:r>
            <a:r>
              <a:rPr lang="en-US" dirty="0" smtClean="0">
                <a:hlinkClick r:id="rId5" tooltip="Guanine"/>
              </a:rPr>
              <a:t>guanine</a:t>
            </a:r>
            <a:r>
              <a:rPr lang="en-US" dirty="0" smtClean="0"/>
              <a:t> (G), </a:t>
            </a:r>
            <a:r>
              <a:rPr lang="en-US" dirty="0" smtClean="0">
                <a:hlinkClick r:id="rId6" tooltip="Adenine"/>
              </a:rPr>
              <a:t>adenine</a:t>
            </a:r>
            <a:r>
              <a:rPr lang="en-US" dirty="0" smtClean="0"/>
              <a:t> (A) en </a:t>
            </a:r>
            <a:r>
              <a:rPr lang="en-US" dirty="0" smtClean="0">
                <a:hlinkClick r:id="rId7" tooltip="Thymine"/>
              </a:rPr>
              <a:t>thymine</a:t>
            </a:r>
            <a:r>
              <a:rPr lang="en-US" dirty="0" smtClean="0"/>
              <a:t> (T) </a:t>
            </a:r>
            <a:r>
              <a:rPr lang="en-US" dirty="0" err="1" smtClean="0"/>
              <a:t>voor</a:t>
            </a:r>
            <a:r>
              <a:rPr lang="en-US" dirty="0" smtClean="0"/>
              <a:t>. </a:t>
            </a:r>
          </a:p>
          <a:p>
            <a:r>
              <a:rPr lang="en-US" dirty="0" err="1" smtClean="0"/>
              <a:t>Nucleïnebasen</a:t>
            </a:r>
            <a:r>
              <a:rPr lang="en-US" dirty="0" smtClean="0"/>
              <a:t> </a:t>
            </a:r>
            <a:r>
              <a:rPr lang="en-US" dirty="0" err="1" smtClean="0"/>
              <a:t>zijn</a:t>
            </a:r>
            <a:r>
              <a:rPr lang="en-US" dirty="0" smtClean="0"/>
              <a:t> </a:t>
            </a:r>
            <a:r>
              <a:rPr lang="en-US" dirty="0" err="1" smtClean="0"/>
              <a:t>complementair</a:t>
            </a:r>
            <a:r>
              <a:rPr lang="en-US" dirty="0" smtClean="0"/>
              <a:t> en </a:t>
            </a:r>
            <a:r>
              <a:rPr lang="en-US" dirty="0" err="1" smtClean="0"/>
              <a:t>vormen</a:t>
            </a:r>
            <a:r>
              <a:rPr lang="en-US" dirty="0" smtClean="0"/>
              <a:t> </a:t>
            </a:r>
            <a:r>
              <a:rPr lang="en-US" dirty="0" err="1" smtClean="0"/>
              <a:t>basenparen</a:t>
            </a:r>
            <a:r>
              <a:rPr lang="en-US" dirty="0" smtClean="0"/>
              <a:t>.</a:t>
            </a:r>
          </a:p>
          <a:p>
            <a:r>
              <a:rPr lang="en-US" dirty="0" smtClean="0"/>
              <a:t>RNA </a:t>
            </a:r>
            <a:r>
              <a:rPr lang="en-US" dirty="0" err="1" smtClean="0"/>
              <a:t>bevat</a:t>
            </a:r>
            <a:r>
              <a:rPr lang="en-US" dirty="0" smtClean="0"/>
              <a:t> de </a:t>
            </a:r>
            <a:r>
              <a:rPr lang="en-US" dirty="0" smtClean="0">
                <a:hlinkClick r:id="rId8" tooltip="Nucleobase"/>
              </a:rPr>
              <a:t>nucleobase</a:t>
            </a:r>
            <a:r>
              <a:rPr lang="en-US" dirty="0" smtClean="0"/>
              <a:t> </a:t>
            </a:r>
            <a:r>
              <a:rPr lang="en-US" dirty="0" smtClean="0">
                <a:hlinkClick r:id="rId9" tooltip="Uracil"/>
              </a:rPr>
              <a:t>uracil</a:t>
            </a:r>
            <a:r>
              <a:rPr lang="en-US" dirty="0" smtClean="0"/>
              <a:t> (U) in </a:t>
            </a:r>
            <a:r>
              <a:rPr lang="en-US" dirty="0" err="1" smtClean="0"/>
              <a:t>plaats</a:t>
            </a:r>
            <a:r>
              <a:rPr lang="en-US" dirty="0" smtClean="0"/>
              <a:t> van </a:t>
            </a:r>
            <a:r>
              <a:rPr lang="en-US" dirty="0" smtClean="0">
                <a:hlinkClick r:id="rId7" tooltip="Thymine"/>
              </a:rPr>
              <a:t>thymine</a:t>
            </a:r>
            <a:r>
              <a:rPr lang="en-US" dirty="0" smtClean="0"/>
              <a:t> (T) </a:t>
            </a:r>
            <a:r>
              <a:rPr lang="en-US" dirty="0" err="1" smtClean="0"/>
              <a:t>bij</a:t>
            </a:r>
            <a:r>
              <a:rPr lang="en-US" dirty="0" smtClean="0"/>
              <a:t> DNA</a:t>
            </a:r>
          </a:p>
          <a:p>
            <a:r>
              <a:rPr lang="en-US" dirty="0" err="1" smtClean="0"/>
              <a:t>Ribosomen</a:t>
            </a:r>
            <a:r>
              <a:rPr lang="en-US" dirty="0" smtClean="0"/>
              <a:t>:</a:t>
            </a:r>
            <a:r>
              <a:rPr lang="en-US" baseline="0" dirty="0" smtClean="0"/>
              <a:t> </a:t>
            </a:r>
            <a:r>
              <a:rPr lang="en-US" baseline="0" dirty="0" err="1" smtClean="0"/>
              <a:t>buiten</a:t>
            </a:r>
            <a:r>
              <a:rPr lang="en-US" baseline="0" dirty="0" smtClean="0"/>
              <a:t> de </a:t>
            </a:r>
            <a:r>
              <a:rPr lang="en-US" baseline="0" dirty="0" err="1" smtClean="0"/>
              <a:t>celkern</a:t>
            </a:r>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solidFill>
                  <a:srgbClr val="336699"/>
                </a:solidFill>
              </a:rPr>
              <a:t>20 types </a:t>
            </a:r>
            <a:r>
              <a:rPr lang="en-US" sz="1200" dirty="0" err="1" smtClean="0">
                <a:solidFill>
                  <a:srgbClr val="336699"/>
                </a:solidFill>
              </a:rPr>
              <a:t>aminozuren</a:t>
            </a:r>
            <a:r>
              <a:rPr lang="en-US" sz="1200" dirty="0" smtClean="0">
                <a:solidFill>
                  <a:srgbClr val="336699"/>
                </a:solidFill>
              </a:rPr>
              <a:t> </a:t>
            </a: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solidFill>
                  <a:srgbClr val="336699"/>
                </a:solidFill>
              </a:rPr>
              <a:t>Transfer-RNA </a:t>
            </a:r>
            <a:r>
              <a:rPr lang="en-US" sz="1200" dirty="0" err="1" smtClean="0">
                <a:solidFill>
                  <a:srgbClr val="336699"/>
                </a:solidFill>
              </a:rPr>
              <a:t>koppelt</a:t>
            </a:r>
            <a:r>
              <a:rPr lang="en-US" sz="1200" dirty="0" smtClean="0">
                <a:solidFill>
                  <a:srgbClr val="336699"/>
                </a:solidFill>
              </a:rPr>
              <a:t> </a:t>
            </a:r>
            <a:r>
              <a:rPr lang="en-US" sz="1200" dirty="0" err="1" smtClean="0">
                <a:solidFill>
                  <a:srgbClr val="336699"/>
                </a:solidFill>
              </a:rPr>
              <a:t>aan</a:t>
            </a:r>
            <a:r>
              <a:rPr lang="en-US" sz="1200" dirty="0" smtClean="0">
                <a:solidFill>
                  <a:srgbClr val="336699"/>
                </a:solidFill>
              </a:rPr>
              <a:t> </a:t>
            </a:r>
            <a:r>
              <a:rPr lang="en-US" sz="1200" dirty="0" err="1" smtClean="0">
                <a:solidFill>
                  <a:srgbClr val="336699"/>
                </a:solidFill>
              </a:rPr>
              <a:t>één</a:t>
            </a:r>
            <a:r>
              <a:rPr lang="en-US" sz="1200" dirty="0" smtClean="0">
                <a:solidFill>
                  <a:srgbClr val="336699"/>
                </a:solidFill>
              </a:rPr>
              <a:t> type </a:t>
            </a:r>
            <a:r>
              <a:rPr lang="en-US" sz="1200" dirty="0" err="1" smtClean="0">
                <a:solidFill>
                  <a:srgbClr val="336699"/>
                </a:solidFill>
              </a:rPr>
              <a:t>aminozuur</a:t>
            </a:r>
            <a:endParaRPr lang="en-US" sz="1200" dirty="0" smtClean="0">
              <a:solidFill>
                <a:srgbClr val="336699"/>
              </a:solidFill>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dirty="0" smtClean="0">
              <a:solidFill>
                <a:srgbClr val="336699"/>
              </a:solidFill>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Each type of </a:t>
            </a:r>
            <a:r>
              <a:rPr lang="en-US" dirty="0" err="1" smtClean="0"/>
              <a:t>tRNA</a:t>
            </a:r>
            <a:r>
              <a:rPr lang="en-US" dirty="0" smtClean="0"/>
              <a:t> molecule can be attached to only one type of amino acid, so each organism has many types of </a:t>
            </a:r>
            <a:r>
              <a:rPr lang="en-US" dirty="0" err="1" smtClean="0"/>
              <a:t>tRNA</a:t>
            </a:r>
            <a:r>
              <a:rPr lang="en-US" dirty="0" smtClean="0"/>
              <a:t>. Because the genetic code contains multiple </a:t>
            </a:r>
            <a:r>
              <a:rPr lang="en-US" dirty="0" err="1" smtClean="0"/>
              <a:t>codons</a:t>
            </a:r>
            <a:r>
              <a:rPr lang="en-US" dirty="0" smtClean="0"/>
              <a:t> that specify the same amino acid, there are several </a:t>
            </a:r>
            <a:r>
              <a:rPr lang="en-US" dirty="0" err="1" smtClean="0"/>
              <a:t>tRNA</a:t>
            </a:r>
            <a:r>
              <a:rPr lang="en-US" dirty="0" smtClean="0"/>
              <a:t> molecules bearing different </a:t>
            </a:r>
            <a:r>
              <a:rPr lang="en-US" dirty="0" err="1" smtClean="0"/>
              <a:t>anticodons</a:t>
            </a:r>
            <a:r>
              <a:rPr lang="en-US" dirty="0" smtClean="0"/>
              <a:t> which carry the same amino acid.</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To provide a one-to-one correspondence between </a:t>
            </a:r>
            <a:r>
              <a:rPr lang="en-US" dirty="0" err="1" smtClean="0"/>
              <a:t>tRNA</a:t>
            </a:r>
            <a:r>
              <a:rPr lang="en-US" dirty="0" smtClean="0"/>
              <a:t> molecules and </a:t>
            </a:r>
            <a:r>
              <a:rPr lang="en-US" dirty="0" err="1" smtClean="0"/>
              <a:t>codons</a:t>
            </a:r>
            <a:r>
              <a:rPr lang="en-US" dirty="0" smtClean="0"/>
              <a:t> that specify amino acids, 61 types of </a:t>
            </a:r>
            <a:r>
              <a:rPr lang="en-US" dirty="0" err="1" smtClean="0"/>
              <a:t>tRNA</a:t>
            </a:r>
            <a:r>
              <a:rPr lang="en-US" dirty="0" smtClean="0"/>
              <a:t> molecules would be required per cell. However, many cells contain fewer than 61 types of </a:t>
            </a:r>
            <a:r>
              <a:rPr lang="en-US" dirty="0" err="1" smtClean="0"/>
              <a:t>tRNAs</a:t>
            </a:r>
            <a:r>
              <a:rPr lang="en-US" dirty="0" smtClean="0"/>
              <a:t> because the wobble base is capable of binding to several, though not necessarily all, of the </a:t>
            </a:r>
            <a:r>
              <a:rPr lang="en-US" dirty="0" err="1" smtClean="0"/>
              <a:t>codons</a:t>
            </a:r>
            <a:r>
              <a:rPr lang="en-US" dirty="0" smtClean="0"/>
              <a:t> that specify a particular amino acid. A minimum of 31 </a:t>
            </a:r>
            <a:r>
              <a:rPr lang="en-US" dirty="0" err="1" smtClean="0"/>
              <a:t>tRNA</a:t>
            </a:r>
            <a:r>
              <a:rPr lang="en-US" dirty="0" smtClean="0"/>
              <a:t> are required to translate, unambiguously, all 61 sense </a:t>
            </a:r>
            <a:r>
              <a:rPr lang="en-US" dirty="0" err="1" smtClean="0"/>
              <a:t>codons</a:t>
            </a:r>
            <a:r>
              <a:rPr lang="en-US" dirty="0" smtClean="0"/>
              <a:t> of the standard genetic code.</a:t>
            </a:r>
            <a:endParaRPr lang="en-US" sz="1200" dirty="0" smtClean="0">
              <a:solidFill>
                <a:srgbClr val="336699"/>
              </a:solidFill>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nl-NL" sz="1200" baseline="30000" dirty="0" smtClean="0">
              <a:solidFill>
                <a:srgbClr val="336699"/>
              </a:solidFill>
            </a:endParaRPr>
          </a:p>
          <a:p>
            <a:endParaRPr lang="en-US" baseline="0" dirty="0" smtClean="0"/>
          </a:p>
          <a:p>
            <a:r>
              <a:rPr lang="en-US" dirty="0" err="1" smtClean="0"/>
              <a:t>http://www.vib.be/nl/biotech-basics/Pages/Eiwitsynthese.aspx</a:t>
            </a:r>
            <a:endParaRPr lang="en-US" dirty="0"/>
          </a:p>
        </p:txBody>
      </p:sp>
    </p:spTree>
    <p:extLst>
      <p:ext uri="{BB962C8B-B14F-4D97-AF65-F5344CB8AC3E}">
        <p14:creationId xmlns:p14="http://schemas.microsoft.com/office/powerpoint/2010/main" val="3102983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dirty="0" smtClean="0">
              <a:latin typeface="Calibri" pitchFamily="34" charset="0"/>
            </a:endParaRPr>
          </a:p>
          <a:p>
            <a:endParaRPr lang="nl-NL" dirty="0" smtClean="0">
              <a:latin typeface="Calibri" pitchFamily="34" charset="0"/>
            </a:endParaRPr>
          </a:p>
        </p:txBody>
      </p:sp>
    </p:spTree>
    <p:extLst>
      <p:ext uri="{BB962C8B-B14F-4D97-AF65-F5344CB8AC3E}">
        <p14:creationId xmlns:p14="http://schemas.microsoft.com/office/powerpoint/2010/main" val="924067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Madelung</a:t>
            </a:r>
            <a:r>
              <a:rPr lang="en-GB" dirty="0" smtClean="0"/>
              <a:t> constant properties </a:t>
            </a:r>
          </a:p>
          <a:p>
            <a:r>
              <a:rPr lang="nl-NL" dirty="0" smtClean="0"/>
              <a:t>http://www.imsc.res.in/~sitabhra/teaching/cmp03/class3.html</a:t>
            </a:r>
          </a:p>
          <a:p>
            <a:r>
              <a:rPr lang="en-GB" dirty="0" smtClean="0"/>
              <a:t>Most ionic solids are brittle, have high melting point, insulators and can be dissolved in polar liquids (e.g., water). The characteristic bond energy is 3 - 4 </a:t>
            </a:r>
            <a:r>
              <a:rPr lang="en-GB" dirty="0" err="1" smtClean="0"/>
              <a:t>eV</a:t>
            </a:r>
            <a:r>
              <a:rPr lang="en-GB" dirty="0" smtClean="0"/>
              <a:t>. </a:t>
            </a:r>
          </a:p>
          <a:p>
            <a:pPr marL="0" marR="0" indent="0" algn="l" defTabSz="457200" rtl="0" eaLnBrk="0" fontAlgn="base" latinLnBrk="0" hangingPunct="0">
              <a:lnSpc>
                <a:spcPct val="100000"/>
              </a:lnSpc>
              <a:spcBef>
                <a:spcPct val="30000"/>
              </a:spcBef>
              <a:spcAft>
                <a:spcPct val="0"/>
              </a:spcAft>
              <a:buClrTx/>
              <a:buSzTx/>
              <a:buFontTx/>
              <a:buNone/>
              <a:tabLst/>
              <a:defRPr/>
            </a:pPr>
            <a:r>
              <a:rPr lang="en-GB" dirty="0" smtClean="0"/>
              <a:t>For simple metals, binding energy is likely to be considerably smaller (~ 1 </a:t>
            </a:r>
            <a:r>
              <a:rPr lang="en-GB" dirty="0" err="1" smtClean="0"/>
              <a:t>eV</a:t>
            </a:r>
            <a:r>
              <a:rPr lang="en-GB" dirty="0" smtClean="0"/>
              <a:t>) than in an ionic solid. In transition metals, the </a:t>
            </a:r>
            <a:r>
              <a:rPr lang="en-GB" i="1" dirty="0" smtClean="0"/>
              <a:t>d</a:t>
            </a:r>
            <a:r>
              <a:rPr lang="en-GB" dirty="0" smtClean="0"/>
              <a:t>-shell electrons (which are more localised than the </a:t>
            </a:r>
            <a:r>
              <a:rPr lang="en-GB" i="1" dirty="0" smtClean="0"/>
              <a:t>s</a:t>
            </a:r>
            <a:r>
              <a:rPr lang="en-GB" dirty="0" smtClean="0"/>
              <a:t> electrons) provide a kind of covalent framework, which forms the main contribution to the binding energy. As a result transition and post-transition metals are as hard as covalent bonded materials. </a:t>
            </a:r>
          </a:p>
          <a:p>
            <a:pPr marL="0" marR="0" indent="0" algn="l" defTabSz="457200" rtl="0" eaLnBrk="0" fontAlgn="base" latinLnBrk="0" hangingPunct="0">
              <a:lnSpc>
                <a:spcPct val="100000"/>
              </a:lnSpc>
              <a:spcBef>
                <a:spcPct val="30000"/>
              </a:spcBef>
              <a:spcAft>
                <a:spcPct val="0"/>
              </a:spcAft>
              <a:buClrTx/>
              <a:buSzTx/>
              <a:buFontTx/>
              <a:buNone/>
              <a:tabLst/>
              <a:defRPr/>
            </a:pPr>
            <a:endParaRPr lang="nl-NL" dirty="0" smtClean="0"/>
          </a:p>
          <a:p>
            <a:r>
              <a:rPr lang="en-GB" b="1" dirty="0" smtClean="0"/>
              <a:t>Relationship between the type of bond and the physical properties of a solid</a:t>
            </a:r>
            <a:r>
              <a:rPr lang="en-GB" dirty="0" smtClean="0"/>
              <a:t> </a:t>
            </a:r>
          </a:p>
          <a:p>
            <a:r>
              <a:rPr lang="en-GB" i="1" dirty="0" smtClean="0"/>
              <a:t>Melting point</a:t>
            </a:r>
            <a:r>
              <a:rPr lang="en-GB" dirty="0" smtClean="0"/>
              <a:t>: The melting point of solids has an almost monotonically increasing relation with the cohesive energy - e.g., the following substances are arranged in order of increasing melting temperature : Ne (</a:t>
            </a:r>
            <a:r>
              <a:rPr lang="en-GB" dirty="0" err="1" smtClean="0"/>
              <a:t>VdW</a:t>
            </a:r>
            <a:r>
              <a:rPr lang="en-GB" dirty="0" smtClean="0"/>
              <a:t> bond), Na (simple metal), Fe (transition metal), </a:t>
            </a:r>
            <a:r>
              <a:rPr lang="en-GB" dirty="0" err="1" smtClean="0"/>
              <a:t>KCl</a:t>
            </a:r>
            <a:r>
              <a:rPr lang="en-GB" dirty="0" smtClean="0"/>
              <a:t> (ionic bond), Si (covalent bond). </a:t>
            </a:r>
          </a:p>
          <a:p>
            <a:r>
              <a:rPr lang="en-GB" i="1" dirty="0" smtClean="0"/>
              <a:t>Electrical and Thermal conductivity</a:t>
            </a:r>
            <a:r>
              <a:rPr lang="en-GB" dirty="0" smtClean="0"/>
              <a:t>: For conducting current, some of the valence electrons must be free to move in response to an electric field - only in metallic bonds are the valence electrons delocalised sufficiently for this to be possible. Hence metals are good electrical conductors. Thermal conductivity is related to electrical conductivity (</a:t>
            </a:r>
            <a:r>
              <a:rPr lang="en-GB" dirty="0" err="1" smtClean="0"/>
              <a:t>Wiedemann</a:t>
            </a:r>
            <a:r>
              <a:rPr lang="en-GB" dirty="0" smtClean="0"/>
              <a:t>-Franz relation, first observed in 1853) - hence metals are also good thermal conductors. </a:t>
            </a:r>
          </a:p>
          <a:p>
            <a:r>
              <a:rPr lang="en-GB" i="1" dirty="0" smtClean="0"/>
              <a:t>Optical properties</a:t>
            </a:r>
            <a:r>
              <a:rPr lang="en-GB" dirty="0" smtClean="0"/>
              <a:t>: Metals reflect light, non-metals are transparent.</a:t>
            </a:r>
          </a:p>
        </p:txBody>
      </p:sp>
      <p:sp>
        <p:nvSpPr>
          <p:cNvPr id="4" name="Slide Number Placeholder 3"/>
          <p:cNvSpPr>
            <a:spLocks noGrp="1"/>
          </p:cNvSpPr>
          <p:nvPr>
            <p:ph type="sldNum" sz="quarter" idx="10"/>
          </p:nvPr>
        </p:nvSpPr>
        <p:spPr/>
        <p:txBody>
          <a:bodyPr/>
          <a:lstStyle/>
          <a:p>
            <a:fld id="{48A5F122-85B6-4B10-858E-494F47006E3E}" type="slidenum">
              <a:rPr lang="nl-NL" smtClean="0">
                <a:solidFill>
                  <a:srgbClr val="000000"/>
                </a:solidFill>
              </a:rPr>
              <a:pPr/>
              <a:t>21</a:t>
            </a:fld>
            <a:endParaRPr lang="nl-NL">
              <a:solidFill>
                <a:srgbClr val="000000"/>
              </a:solidFill>
            </a:endParaRPr>
          </a:p>
        </p:txBody>
      </p:sp>
    </p:spTree>
    <p:extLst>
      <p:ext uri="{BB962C8B-B14F-4D97-AF65-F5344CB8AC3E}">
        <p14:creationId xmlns:p14="http://schemas.microsoft.com/office/powerpoint/2010/main" val="3476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van der </a:t>
            </a:r>
            <a:r>
              <a:rPr lang="en-US" dirty="0" err="1" smtClean="0"/>
              <a:t>waals</a:t>
            </a:r>
            <a:r>
              <a:rPr lang="en-US" dirty="0" smtClean="0"/>
              <a:t> force only accounts for less than half of the exfoliation energy</a:t>
            </a:r>
          </a:p>
          <a:p>
            <a:r>
              <a:rPr lang="en-US" dirty="0" smtClean="0"/>
              <a:t>a simple van der Waals model is not sufficient for an accurate description of </a:t>
            </a:r>
            <a:r>
              <a:rPr lang="en-US" dirty="0" err="1" smtClean="0"/>
              <a:t>interplanar</a:t>
            </a:r>
            <a:r>
              <a:rPr lang="en-US" dirty="0" smtClean="0"/>
              <a:t> bonding in graphite, the contribution from van der Waals interactions only accounting for ca. 8meV/C of the cohesive energy compared to the total energy of 20meV/C. The rest of the cohesive energy is provided by a variety of "metallic" interactions that account for the interaction of electrons in one plane interacting with the ions and electrons in neighboring planes of graphite.</a:t>
            </a:r>
          </a:p>
          <a:p>
            <a:r>
              <a:rPr lang="en-US" dirty="0" smtClean="0"/>
              <a:t>http://iopscience.iop.org/article/10.1209/0295-5075/28/6/005/meta</a:t>
            </a:r>
          </a:p>
          <a:p>
            <a:endParaRPr lang="en-US" dirty="0" smtClean="0"/>
          </a:p>
          <a:p>
            <a:r>
              <a:rPr lang="en-US" i="1" dirty="0" smtClean="0"/>
              <a:t>Graphite</a:t>
            </a:r>
            <a:r>
              <a:rPr lang="en-US" dirty="0" smtClean="0"/>
              <a:t> is simply stacked </a:t>
            </a:r>
            <a:r>
              <a:rPr lang="en-US" dirty="0" err="1" smtClean="0"/>
              <a:t>graphene</a:t>
            </a:r>
            <a:r>
              <a:rPr lang="en-US" dirty="0" smtClean="0"/>
              <a:t> layers. ○ </a:t>
            </a:r>
            <a:r>
              <a:rPr lang="en-US" dirty="0" err="1" smtClean="0"/>
              <a:t>Nealy</a:t>
            </a:r>
            <a:r>
              <a:rPr lang="en-US" dirty="0" smtClean="0"/>
              <a:t> 100% ABA stacking. Interlayer separation. </a:t>
            </a:r>
            <a:r>
              <a:rPr lang="en-US" dirty="0" err="1" smtClean="0"/>
              <a:t>Zeq</a:t>
            </a:r>
            <a:r>
              <a:rPr lang="en-US" dirty="0" smtClean="0"/>
              <a:t> = 3.35 Å.</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srgbClr val="000000"/>
                </a:solidFill>
              </a:rPr>
              <a:pPr/>
              <a:t>22</a:t>
            </a:fld>
            <a:endParaRPr lang="nl-NL">
              <a:solidFill>
                <a:srgbClr val="000000"/>
              </a:solidFill>
            </a:endParaRPr>
          </a:p>
        </p:txBody>
      </p:sp>
    </p:spTree>
    <p:extLst>
      <p:ext uri="{BB962C8B-B14F-4D97-AF65-F5344CB8AC3E}">
        <p14:creationId xmlns:p14="http://schemas.microsoft.com/office/powerpoint/2010/main" val="3077605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dirty="0" smtClean="0">
                <a:solidFill>
                  <a:schemeClr val="tx1"/>
                </a:solidFill>
                <a:latin typeface="Calibri" pitchFamily="-1" charset="0"/>
                <a:ea typeface="ＭＳ Ｐゴシック" pitchFamily="-1" charset="-128"/>
                <a:cs typeface="ＭＳ Ｐゴシック" pitchFamily="-1" charset="-128"/>
              </a:rPr>
              <a:t>Van </a:t>
            </a:r>
            <a:r>
              <a:rPr lang="en-US" sz="1200" kern="1200" dirty="0" err="1" smtClean="0">
                <a:solidFill>
                  <a:schemeClr val="tx1"/>
                </a:solidFill>
                <a:latin typeface="Calibri" pitchFamily="-1" charset="0"/>
                <a:ea typeface="ＭＳ Ｐゴシック" pitchFamily="-1" charset="-128"/>
                <a:cs typeface="ＭＳ Ｐゴシック" pitchFamily="-1" charset="-128"/>
              </a:rPr>
              <a:t>der</a:t>
            </a:r>
            <a:r>
              <a:rPr lang="en-US" sz="1200" kern="1200" dirty="0" smtClean="0">
                <a:solidFill>
                  <a:schemeClr val="tx1"/>
                </a:solidFill>
                <a:latin typeface="Calibri" pitchFamily="-1" charset="0"/>
                <a:ea typeface="ＭＳ Ｐゴシック" pitchFamily="-1" charset="-128"/>
                <a:cs typeface="ＭＳ Ｐゴシック" pitchFamily="-1" charset="-128"/>
              </a:rPr>
              <a:t> Waals' forces include all intermolecular forces that act between electrically neutral molecules. </a:t>
            </a:r>
          </a:p>
          <a:p>
            <a:r>
              <a:rPr lang="en-US" sz="1200" kern="1200" dirty="0" smtClean="0">
                <a:solidFill>
                  <a:schemeClr val="tx1"/>
                </a:solidFill>
                <a:latin typeface="Calibri" pitchFamily="-1" charset="0"/>
                <a:ea typeface="ＭＳ Ｐゴシック" pitchFamily="-1" charset="-128"/>
                <a:cs typeface="ＭＳ Ｐゴシック" pitchFamily="-1" charset="-128"/>
              </a:rPr>
              <a:t>Several special cases occur.</a:t>
            </a:r>
          </a:p>
          <a:p>
            <a:r>
              <a:rPr lang="en-US" sz="1200" b="1" kern="1200" dirty="0" smtClean="0">
                <a:solidFill>
                  <a:schemeClr val="tx1"/>
                </a:solidFill>
                <a:latin typeface="Calibri" pitchFamily="-1" charset="0"/>
                <a:ea typeface="ＭＳ Ｐゴシック" pitchFamily="-1" charset="-128"/>
                <a:cs typeface="ＭＳ Ｐゴシック" pitchFamily="-1" charset="-128"/>
              </a:rPr>
              <a:t>Permanent forces  </a:t>
            </a:r>
            <a:r>
              <a:rPr lang="en-US" sz="1200" b="0" kern="1200" dirty="0" smtClean="0">
                <a:solidFill>
                  <a:schemeClr val="tx1"/>
                </a:solidFill>
                <a:latin typeface="Calibri" pitchFamily="-1" charset="0"/>
                <a:ea typeface="ＭＳ Ｐゴシック" pitchFamily="-1" charset="-128"/>
                <a:cs typeface="ＭＳ Ｐゴシック" pitchFamily="-1" charset="-128"/>
              </a:rPr>
              <a:t>http://antoine.frostburg.edu/chem/senese/101/liquids/faq/h-bonding-vs-london-forces.shtml</a:t>
            </a:r>
          </a:p>
          <a:p>
            <a:endParaRPr lang="en-US" sz="1200" b="1" kern="1200" dirty="0" smtClean="0">
              <a:solidFill>
                <a:schemeClr val="tx1"/>
              </a:solidFill>
              <a:latin typeface="Calibri" pitchFamily="-1" charset="0"/>
              <a:ea typeface="ＭＳ Ｐゴシック" pitchFamily="-1" charset="-128"/>
              <a:cs typeface="ＭＳ Ｐゴシック" pitchFamily="-1" charset="-128"/>
            </a:endParaRPr>
          </a:p>
          <a:p>
            <a:r>
              <a:rPr lang="en-US" sz="1200" b="1" kern="1200" dirty="0" smtClean="0">
                <a:solidFill>
                  <a:schemeClr val="tx1"/>
                </a:solidFill>
                <a:latin typeface="Calibri" pitchFamily="-1" charset="0"/>
                <a:ea typeface="ＭＳ Ｐゴシック" pitchFamily="-1" charset="-128"/>
                <a:cs typeface="ＭＳ Ｐゴシック" pitchFamily="-1" charset="-128"/>
              </a:rPr>
              <a:t>Hydrogen bonds </a:t>
            </a:r>
            <a:r>
              <a:rPr lang="en-US" sz="1200" b="0" kern="1200" dirty="0" smtClean="0">
                <a:solidFill>
                  <a:schemeClr val="tx1"/>
                </a:solidFill>
                <a:latin typeface="Calibri" pitchFamily="-1" charset="0"/>
                <a:ea typeface="ＭＳ Ｐゴシック" pitchFamily="-1" charset="-128"/>
                <a:cs typeface="ＭＳ Ｐゴシック" pitchFamily="-1" charset="-128"/>
              </a:rPr>
              <a:t>are abnormally strong dipole-dipole attractions that involve molecules with -OH, -NH, or FH groups. Hydrogen atoms are very small (with an atomic radius of about 37 pm, they're smaller than any other atom but helium). When a bonded electronegative atom (oxygen, nitrogen, or fluorine) pulls electrons away from the hydrogen atom, the positive charge that results is tightly concentrated. The hydrogen is intensely attracted to small, electron-rich O, N, and F atoms on other molecules. (Larger electron-rich groups and atoms (like -</a:t>
            </a:r>
            <a:r>
              <a:rPr lang="en-US" sz="1200" b="0" kern="1200" dirty="0" err="1" smtClean="0">
                <a:solidFill>
                  <a:schemeClr val="tx1"/>
                </a:solidFill>
                <a:latin typeface="Calibri" pitchFamily="-1" charset="0"/>
                <a:ea typeface="ＭＳ Ｐゴシック" pitchFamily="-1" charset="-128"/>
                <a:cs typeface="ＭＳ Ｐゴシック" pitchFamily="-1" charset="-128"/>
              </a:rPr>
              <a:t>Cl</a:t>
            </a:r>
            <a:r>
              <a:rPr lang="en-US" sz="1200" b="0" kern="1200" dirty="0" smtClean="0">
                <a:solidFill>
                  <a:schemeClr val="tx1"/>
                </a:solidFill>
                <a:latin typeface="Calibri" pitchFamily="-1" charset="0"/>
                <a:ea typeface="ＭＳ Ｐゴシック" pitchFamily="-1" charset="-128"/>
                <a:cs typeface="ＭＳ Ｐゴシック" pitchFamily="-1" charset="-128"/>
              </a:rPr>
              <a:t>, for example) will also attract the hydrogen, but because their electrons aren't as tightly concentrated, the resulting dipole-dipole attraction is too weak to be considered a "real" hydrogen bond.) Hydrogen bonds are essential for building biological systems: they're strong enough to bind </a:t>
            </a:r>
            <a:r>
              <a:rPr lang="en-US" sz="1200" b="0" kern="1200" dirty="0" err="1" smtClean="0">
                <a:solidFill>
                  <a:schemeClr val="tx1"/>
                </a:solidFill>
                <a:latin typeface="Calibri" pitchFamily="-1" charset="0"/>
                <a:ea typeface="ＭＳ Ｐゴシック" pitchFamily="-1" charset="-128"/>
                <a:cs typeface="ＭＳ Ｐゴシック" pitchFamily="-1" charset="-128"/>
              </a:rPr>
              <a:t>biomolecules</a:t>
            </a:r>
            <a:r>
              <a:rPr lang="en-US" sz="1200" b="0" kern="1200" dirty="0" smtClean="0">
                <a:solidFill>
                  <a:schemeClr val="tx1"/>
                </a:solidFill>
                <a:latin typeface="Calibri" pitchFamily="-1" charset="0"/>
                <a:ea typeface="ＭＳ Ｐゴシック" pitchFamily="-1" charset="-128"/>
                <a:cs typeface="ＭＳ Ｐゴシック" pitchFamily="-1" charset="-128"/>
              </a:rPr>
              <a:t> together but weak enough to be broken, when necessary, at the temperatures that typically exist inside living cells.</a:t>
            </a:r>
            <a:endParaRPr lang="en-US" sz="1200" b="0" dirty="0" smtClean="0">
              <a:hlinkClick r:id="rId3"/>
            </a:endParaRPr>
          </a:p>
          <a:p>
            <a:r>
              <a:rPr lang="en-US" sz="1200" dirty="0" smtClean="0">
                <a:hlinkClick r:id="rId3"/>
              </a:rPr>
              <a:t>faq/h-bonding-vs-london-forces.shtml</a:t>
            </a:r>
            <a:endParaRPr lang="en-US" sz="120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hlinkClick r:id="rId3"/>
              </a:rPr>
              <a:t>http://www.coe.drexel.edu/ret/personalsites/2007/sullivan/VDW_Explained.html</a:t>
            </a:r>
          </a:p>
          <a:p>
            <a:endParaRPr lang="en-US" sz="1200" dirty="0" smtClean="0"/>
          </a:p>
          <a:p>
            <a:r>
              <a:rPr lang="en-US" sz="1200" b="1" kern="1200" dirty="0" smtClean="0">
                <a:solidFill>
                  <a:schemeClr val="tx1"/>
                </a:solidFill>
                <a:latin typeface="Calibri" pitchFamily="-1" charset="0"/>
                <a:ea typeface="ＭＳ Ｐゴシック" pitchFamily="-1" charset="-128"/>
                <a:cs typeface="ＭＳ Ｐゴシック" pitchFamily="-1" charset="-128"/>
              </a:rPr>
              <a:t>Transitory forces </a:t>
            </a:r>
            <a:r>
              <a:rPr lang="en-US" sz="1200" kern="1200" dirty="0" smtClean="0">
                <a:solidFill>
                  <a:schemeClr val="tx1"/>
                </a:solidFill>
                <a:latin typeface="Calibri" pitchFamily="-1" charset="0"/>
                <a:ea typeface="ＭＳ Ｐゴシック" pitchFamily="-1" charset="-128"/>
                <a:cs typeface="ＭＳ Ｐゴシック" pitchFamily="-1" charset="-128"/>
              </a:rPr>
              <a:t>are sometimes called "London forces" in honor of their discoverer. Since all molecules have electron clouds that can oscillate, London forces always contribute to intermolecular attractions. However, they are usually weaker than the permanent forces that they are usually only invoked to explain intermolecular forces between </a:t>
            </a:r>
            <a:r>
              <a:rPr lang="en-US" sz="1200" kern="1200" dirty="0" err="1" smtClean="0">
                <a:solidFill>
                  <a:schemeClr val="tx1"/>
                </a:solidFill>
                <a:latin typeface="Calibri" pitchFamily="-1" charset="0"/>
                <a:ea typeface="ＭＳ Ｐゴシック" pitchFamily="-1" charset="-128"/>
                <a:cs typeface="ＭＳ Ｐゴシック" pitchFamily="-1" charset="-128"/>
              </a:rPr>
              <a:t>nonpolar</a:t>
            </a:r>
            <a:r>
              <a:rPr lang="en-US" sz="1200" kern="1200" dirty="0" smtClean="0">
                <a:solidFill>
                  <a:schemeClr val="tx1"/>
                </a:solidFill>
                <a:latin typeface="Calibri" pitchFamily="-1" charset="0"/>
                <a:ea typeface="ＭＳ Ｐゴシック" pitchFamily="-1" charset="-128"/>
                <a:cs typeface="ＭＳ Ｐゴシック" pitchFamily="-1" charset="-128"/>
              </a:rPr>
              <a:t> molecules or noble gas atoms. However, molecules with large, diffuse electron clouds (like polyatomic anions or molecules containing multiple bonds) can have London forces that are at least as strong as permanent forces are.</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srgbClr val="000000"/>
                </a:solidFill>
              </a:rPr>
              <a:pPr/>
              <a:t>23</a:t>
            </a:fld>
            <a:endParaRPr lang="nl-NL">
              <a:solidFill>
                <a:srgbClr val="000000"/>
              </a:solidFill>
            </a:endParaRPr>
          </a:p>
        </p:txBody>
      </p:sp>
    </p:spTree>
    <p:extLst>
      <p:ext uri="{BB962C8B-B14F-4D97-AF65-F5344CB8AC3E}">
        <p14:creationId xmlns:p14="http://schemas.microsoft.com/office/powerpoint/2010/main" val="387959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http://take-nothing-but-photos.tumblr.com/post/5693064081/geckos-the-ultimate-free-climbers-well-we-knowhttp://www.rsc.org/images/geckopic-300_tcm18-135785.jpg</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srgbClr val="000000"/>
                </a:solidFill>
              </a:rPr>
              <a:pPr/>
              <a:t>26</a:t>
            </a:fld>
            <a:endParaRPr lang="nl-NL">
              <a:solidFill>
                <a:srgbClr val="000000"/>
              </a:solidFill>
            </a:endParaRPr>
          </a:p>
        </p:txBody>
      </p:sp>
    </p:spTree>
    <p:extLst>
      <p:ext uri="{BB962C8B-B14F-4D97-AF65-F5344CB8AC3E}">
        <p14:creationId xmlns:p14="http://schemas.microsoft.com/office/powerpoint/2010/main" val="3551005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C2AF34-2663-0D46-9C71-51340FBC4A90}" type="slidenum">
              <a:rPr lang="en-US">
                <a:solidFill>
                  <a:srgbClr val="000000"/>
                </a:solidFill>
              </a:rPr>
              <a:pPr/>
              <a:t>27</a:t>
            </a:fld>
            <a:endParaRPr lang="en-US">
              <a:solidFill>
                <a:srgbClr val="000000"/>
              </a:solidFill>
            </a:endParaRPr>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p:txBody>
          <a:bodyPr/>
          <a:lstStyle/>
          <a:p>
            <a:r>
              <a:rPr lang="en-US"/>
              <a:t>Figure 40-15. (a) The individual energy levels of an isolated atom become (b) bands of closely spaced levels in molecules, as well as in solids and liquids.</a:t>
            </a:r>
          </a:p>
        </p:txBody>
      </p:sp>
    </p:spTree>
    <p:extLst>
      <p:ext uri="{BB962C8B-B14F-4D97-AF65-F5344CB8AC3E}">
        <p14:creationId xmlns:p14="http://schemas.microsoft.com/office/powerpoint/2010/main" val="3094804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C2AF34-2663-0D46-9C71-51340FBC4A90}" type="slidenum">
              <a:rPr lang="en-US">
                <a:solidFill>
                  <a:srgbClr val="000000"/>
                </a:solidFill>
              </a:rPr>
              <a:pPr/>
              <a:t>28</a:t>
            </a:fld>
            <a:endParaRPr lang="en-US">
              <a:solidFill>
                <a:srgbClr val="000000"/>
              </a:solidFill>
            </a:endParaRPr>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p:txBody>
          <a:bodyPr/>
          <a:lstStyle/>
          <a:p>
            <a:r>
              <a:rPr lang="en-US"/>
              <a:t>Figure 40-15. (a) The individual energy levels of an isolated atom become (b) bands of closely spaced levels in molecules, as well as in solids and liquids.</a:t>
            </a:r>
          </a:p>
        </p:txBody>
      </p:sp>
    </p:spTree>
    <p:extLst>
      <p:ext uri="{BB962C8B-B14F-4D97-AF65-F5344CB8AC3E}">
        <p14:creationId xmlns:p14="http://schemas.microsoft.com/office/powerpoint/2010/main" val="1276273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833059-DAC6-E44A-9F8A-20461515BEC2}" type="slidenum">
              <a:rPr lang="en-US">
                <a:solidFill>
                  <a:srgbClr val="000000"/>
                </a:solidFill>
              </a:rPr>
              <a:pPr/>
              <a:t>29</a:t>
            </a:fld>
            <a:endParaRPr lang="en-US">
              <a:solidFill>
                <a:srgbClr val="000000"/>
              </a:solidFill>
            </a:endParaRPr>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dirty="0"/>
              <a:t>Figure 40-16. Diatomic molecule rotating about a vertical axis</a:t>
            </a:r>
            <a:r>
              <a:rPr lang="en-US" dirty="0" smtClean="0"/>
              <a:t>.</a:t>
            </a:r>
          </a:p>
          <a:p>
            <a:pPr rtl="0"/>
            <a:r>
              <a:rPr lang="en-US" sz="1200" kern="1200" dirty="0" smtClean="0">
                <a:solidFill>
                  <a:schemeClr val="tx1"/>
                </a:solidFill>
                <a:latin typeface="Calibri" pitchFamily="-1" charset="0"/>
                <a:ea typeface="ＭＳ Ｐゴシック" pitchFamily="-1" charset="-128"/>
                <a:cs typeface="ＭＳ Ｐゴシック" pitchFamily="-1" charset="-128"/>
              </a:rPr>
              <a:t>H2:  transitions among electronic,</a:t>
            </a:r>
            <a:r>
              <a:rPr lang="en-US" sz="1200" kern="1200" baseline="0" dirty="0" smtClean="0">
                <a:solidFill>
                  <a:schemeClr val="tx1"/>
                </a:solidFill>
                <a:latin typeface="Calibri" pitchFamily="-1" charset="0"/>
                <a:ea typeface="ＭＳ Ｐゴシック" pitchFamily="-1" charset="-128"/>
                <a:cs typeface="ＭＳ Ｐゴシック" pitchFamily="-1" charset="-128"/>
              </a:rPr>
              <a:t> </a:t>
            </a:r>
            <a:r>
              <a:rPr lang="en-US" sz="1200" kern="1200" dirty="0" err="1" smtClean="0">
                <a:solidFill>
                  <a:schemeClr val="tx1"/>
                </a:solidFill>
                <a:latin typeface="Calibri" pitchFamily="-1" charset="0"/>
                <a:ea typeface="ＭＳ Ｐゴシック" pitchFamily="-1" charset="-128"/>
                <a:cs typeface="ＭＳ Ｐゴシック" pitchFamily="-1" charset="-128"/>
              </a:rPr>
              <a:t>vibrational</a:t>
            </a:r>
            <a:r>
              <a:rPr lang="en-US" sz="1200" kern="1200" dirty="0" smtClean="0">
                <a:solidFill>
                  <a:schemeClr val="tx1"/>
                </a:solidFill>
                <a:latin typeface="Calibri" pitchFamily="-1" charset="0"/>
                <a:ea typeface="ＭＳ Ｐゴシック" pitchFamily="-1" charset="-128"/>
                <a:cs typeface="ＭＳ Ｐゴシック" pitchFamily="-1" charset="-128"/>
              </a:rPr>
              <a:t>, and rotational</a:t>
            </a:r>
            <a:r>
              <a:rPr lang="en-US" sz="1200" kern="1200" baseline="0" dirty="0" smtClean="0">
                <a:solidFill>
                  <a:schemeClr val="tx1"/>
                </a:solidFill>
                <a:latin typeface="Calibri" pitchFamily="-1" charset="0"/>
                <a:ea typeface="ＭＳ Ｐゴシック" pitchFamily="-1" charset="-128"/>
                <a:cs typeface="ＭＳ Ｐゴシック" pitchFamily="-1" charset="-128"/>
              </a:rPr>
              <a:t> </a:t>
            </a:r>
            <a:r>
              <a:rPr lang="en-US" sz="1200" kern="1200" dirty="0" smtClean="0">
                <a:solidFill>
                  <a:schemeClr val="tx1"/>
                </a:solidFill>
                <a:latin typeface="Calibri" pitchFamily="-1" charset="0"/>
                <a:ea typeface="ＭＳ Ｐゴシック" pitchFamily="-1" charset="-128"/>
                <a:cs typeface="ＭＳ Ｐゴシック" pitchFamily="-1" charset="-128"/>
              </a:rPr>
              <a:t>states</a:t>
            </a:r>
          </a:p>
          <a:p>
            <a:r>
              <a:rPr lang="en-US" dirty="0" smtClean="0"/>
              <a:t>H: purely electronic transitions</a:t>
            </a:r>
            <a:endParaRPr lang="en-US" dirty="0"/>
          </a:p>
        </p:txBody>
      </p:sp>
    </p:spTree>
    <p:extLst>
      <p:ext uri="{BB962C8B-B14F-4D97-AF65-F5344CB8AC3E}">
        <p14:creationId xmlns:p14="http://schemas.microsoft.com/office/powerpoint/2010/main" val="321230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376203-0F3D-0A4D-B307-1685884F2E0D}" type="slidenum">
              <a:rPr lang="en-US">
                <a:solidFill>
                  <a:srgbClr val="000000"/>
                </a:solidFill>
              </a:rPr>
              <a:pPr/>
              <a:t>30</a:t>
            </a:fld>
            <a:endParaRPr lang="en-US">
              <a:solidFill>
                <a:srgbClr val="000000"/>
              </a:solidFill>
            </a:endParaRP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p:txBody>
          <a:bodyPr/>
          <a:lstStyle/>
          <a:p>
            <a:r>
              <a:rPr lang="en-US" dirty="0" err="1" smtClean="0"/>
              <a:t>Microgolven</a:t>
            </a:r>
            <a:r>
              <a:rPr lang="en-US" dirty="0" smtClean="0"/>
              <a:t> (</a:t>
            </a:r>
            <a:r>
              <a:rPr lang="en-US" dirty="0" err="1" smtClean="0"/>
              <a:t>labda</a:t>
            </a:r>
            <a:r>
              <a:rPr lang="en-US" dirty="0" smtClean="0"/>
              <a:t> </a:t>
            </a:r>
            <a:r>
              <a:rPr lang="en-US" dirty="0" err="1" smtClean="0"/>
              <a:t>ordegrootte</a:t>
            </a:r>
            <a:r>
              <a:rPr lang="en-US" smtClean="0"/>
              <a:t> mm</a:t>
            </a:r>
            <a:r>
              <a:rPr lang="en-US" dirty="0" smtClean="0"/>
              <a:t>)</a:t>
            </a:r>
            <a:r>
              <a:rPr lang="en-US" baseline="0" dirty="0" smtClean="0"/>
              <a:t> </a:t>
            </a:r>
            <a:r>
              <a:rPr lang="en-US" dirty="0" err="1" smtClean="0"/>
              <a:t>Vooral</a:t>
            </a:r>
            <a:r>
              <a:rPr lang="en-US" dirty="0" smtClean="0"/>
              <a:t> </a:t>
            </a:r>
            <a:r>
              <a:rPr lang="en-US" dirty="0" err="1" smtClean="0"/>
              <a:t>bij</a:t>
            </a:r>
            <a:r>
              <a:rPr lang="en-US" dirty="0" smtClean="0"/>
              <a:t> </a:t>
            </a:r>
            <a:r>
              <a:rPr lang="en-US" dirty="0" err="1" smtClean="0"/>
              <a:t>gasvormige</a:t>
            </a:r>
            <a:r>
              <a:rPr lang="en-US" baseline="0" dirty="0" smtClean="0"/>
              <a:t> </a:t>
            </a:r>
            <a:r>
              <a:rPr lang="en-US" baseline="0" dirty="0" err="1" smtClean="0"/>
              <a:t>moleculen</a:t>
            </a:r>
            <a:r>
              <a:rPr lang="en-US" baseline="0" dirty="0" smtClean="0"/>
              <a:t> </a:t>
            </a:r>
            <a:r>
              <a:rPr lang="en-US" baseline="0" dirty="0" err="1" smtClean="0"/>
              <a:t>zichtbaar</a:t>
            </a:r>
            <a:r>
              <a:rPr lang="en-US" baseline="0" dirty="0" smtClean="0"/>
              <a:t>!</a:t>
            </a:r>
          </a:p>
          <a:p>
            <a:r>
              <a:rPr lang="en-US" dirty="0" smtClean="0"/>
              <a:t>Figure </a:t>
            </a:r>
            <a:r>
              <a:rPr lang="en-US" dirty="0"/>
              <a:t>40-17. Rotational energy levels and allowed transitions (emission and absorption) for a diatomic molecule. Upward-pointing arrows represent absorption of a photon, and downward arrows represent emission of a photon.</a:t>
            </a:r>
          </a:p>
        </p:txBody>
      </p:sp>
    </p:spTree>
    <p:extLst>
      <p:ext uri="{BB962C8B-B14F-4D97-AF65-F5344CB8AC3E}">
        <p14:creationId xmlns:p14="http://schemas.microsoft.com/office/powerpoint/2010/main" val="3561449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A3BBCB-D0B6-A145-97CA-263D7A3FB892}" type="slidenum">
              <a:rPr lang="en-US">
                <a:solidFill>
                  <a:srgbClr val="000000"/>
                </a:solidFill>
              </a:rPr>
              <a:pPr/>
              <a:t>31</a:t>
            </a:fld>
            <a:endParaRPr lang="en-US">
              <a:solidFill>
                <a:srgbClr val="000000"/>
              </a:solidFill>
            </a:endParaRPr>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r>
              <a:rPr lang="en-US" dirty="0" smtClean="0"/>
              <a:t>In </a:t>
            </a:r>
            <a:r>
              <a:rPr lang="en-US" dirty="0" err="1" smtClean="0"/>
              <a:t>gassen</a:t>
            </a:r>
            <a:r>
              <a:rPr lang="en-US" dirty="0" smtClean="0"/>
              <a:t> </a:t>
            </a:r>
            <a:r>
              <a:rPr lang="en-US" dirty="0" err="1" smtClean="0"/>
              <a:t>bij</a:t>
            </a:r>
            <a:r>
              <a:rPr lang="en-US" dirty="0" smtClean="0"/>
              <a:t> </a:t>
            </a:r>
            <a:r>
              <a:rPr lang="en-US" dirty="0" err="1" smtClean="0"/>
              <a:t>lage</a:t>
            </a:r>
            <a:r>
              <a:rPr lang="en-US" dirty="0" smtClean="0"/>
              <a:t> T http://pcwww.liv.ac.uk/~awolski/Teaching/Liverpool/PHYS393/StatisticalPhysics-Part3-Handout.pdf</a:t>
            </a:r>
          </a:p>
          <a:p>
            <a:r>
              <a:rPr lang="en-US" dirty="0" err="1" smtClean="0"/>
              <a:t>Infrarood</a:t>
            </a:r>
            <a:r>
              <a:rPr lang="en-US" dirty="0" smtClean="0"/>
              <a:t> </a:t>
            </a:r>
            <a:r>
              <a:rPr lang="en-US" dirty="0" err="1" smtClean="0"/>
              <a:t>Vooral</a:t>
            </a:r>
            <a:r>
              <a:rPr lang="en-US" dirty="0" smtClean="0"/>
              <a:t> </a:t>
            </a:r>
            <a:r>
              <a:rPr lang="en-US" baseline="0" dirty="0" err="1" smtClean="0"/>
              <a:t>zichtbaar</a:t>
            </a:r>
            <a:r>
              <a:rPr lang="en-US" baseline="0" dirty="0" smtClean="0"/>
              <a:t> </a:t>
            </a:r>
            <a:r>
              <a:rPr lang="en-US" baseline="0" dirty="0" err="1" smtClean="0"/>
              <a:t>bij</a:t>
            </a:r>
            <a:r>
              <a:rPr lang="en-US" baseline="0" dirty="0" smtClean="0"/>
              <a:t> </a:t>
            </a:r>
            <a:r>
              <a:rPr lang="en-US" baseline="0" dirty="0" err="1" smtClean="0"/>
              <a:t>starre</a:t>
            </a:r>
            <a:r>
              <a:rPr lang="en-US" baseline="0" dirty="0" smtClean="0"/>
              <a:t> </a:t>
            </a:r>
            <a:r>
              <a:rPr lang="en-US" baseline="0" dirty="0" err="1" smtClean="0"/>
              <a:t>moleculen</a:t>
            </a:r>
            <a:r>
              <a:rPr lang="en-US" baseline="0" dirty="0" smtClean="0"/>
              <a:t>! </a:t>
            </a:r>
            <a:r>
              <a:rPr lang="en-US" dirty="0" err="1" smtClean="0"/>
              <a:t>Oplosmiddel</a:t>
            </a:r>
            <a:r>
              <a:rPr lang="en-US" dirty="0" smtClean="0"/>
              <a:t> </a:t>
            </a:r>
            <a:r>
              <a:rPr lang="en-US" dirty="0" err="1" smtClean="0"/>
              <a:t>laat</a:t>
            </a:r>
            <a:r>
              <a:rPr lang="en-US" dirty="0" smtClean="0"/>
              <a:t> </a:t>
            </a:r>
            <a:r>
              <a:rPr lang="en-US" dirty="0" err="1" smtClean="0"/>
              <a:t>energieniveaus</a:t>
            </a:r>
            <a:r>
              <a:rPr lang="en-US" dirty="0" smtClean="0"/>
              <a:t> </a:t>
            </a:r>
            <a:r>
              <a:rPr lang="en-US" dirty="0" err="1" smtClean="0"/>
              <a:t>vervagen</a:t>
            </a:r>
            <a:endParaRPr lang="en-US" baseline="0" dirty="0" smtClean="0"/>
          </a:p>
          <a:p>
            <a:r>
              <a:rPr lang="en-US" dirty="0" smtClean="0"/>
              <a:t>Figure </a:t>
            </a:r>
            <a:r>
              <a:rPr lang="en-US" dirty="0"/>
              <a:t>40-18. Potential energy for the H</a:t>
            </a:r>
            <a:r>
              <a:rPr lang="en-US" baseline="-25000" dirty="0"/>
              <a:t>2</a:t>
            </a:r>
            <a:r>
              <a:rPr lang="en-US" dirty="0"/>
              <a:t> molecule and for a simple harmonic oscillator (U</a:t>
            </a:r>
            <a:r>
              <a:rPr lang="en-US" baseline="-25000" dirty="0"/>
              <a:t>SHO</a:t>
            </a:r>
            <a:r>
              <a:rPr lang="en-US" dirty="0"/>
              <a:t> = ½ kx</a:t>
            </a:r>
            <a:r>
              <a:rPr lang="en-US" baseline="30000" dirty="0"/>
              <a:t>2</a:t>
            </a:r>
            <a:r>
              <a:rPr lang="en-US" dirty="0"/>
              <a:t>, with |</a:t>
            </a:r>
            <a:r>
              <a:rPr lang="en-US" dirty="0" err="1"/>
              <a:t>x</a:t>
            </a:r>
            <a:r>
              <a:rPr lang="en-US" dirty="0"/>
              <a:t>| = |</a:t>
            </a:r>
            <a:r>
              <a:rPr lang="en-US" dirty="0" err="1"/>
              <a:t>r</a:t>
            </a:r>
            <a:r>
              <a:rPr lang="en-US" dirty="0"/>
              <a:t> – r</a:t>
            </a:r>
            <a:r>
              <a:rPr lang="en-US" baseline="-25000" dirty="0"/>
              <a:t>0</a:t>
            </a:r>
            <a:r>
              <a:rPr lang="en-US" dirty="0"/>
              <a:t>|).The 0.50-eV energy height marked is for use in Example 40–5 to estimate </a:t>
            </a:r>
            <a:r>
              <a:rPr lang="en-US" i="1" dirty="0" err="1"/>
              <a:t>k</a:t>
            </a:r>
            <a:r>
              <a:rPr lang="en-US" dirty="0"/>
              <a:t>. [Note that U</a:t>
            </a:r>
            <a:r>
              <a:rPr lang="en-US" baseline="-25000" dirty="0"/>
              <a:t>SHO</a:t>
            </a:r>
            <a:r>
              <a:rPr lang="en-US" dirty="0"/>
              <a:t> = 0 is not the same as U = 0 for the molecule</a:t>
            </a:r>
            <a:r>
              <a:rPr lang="en-US" dirty="0" smtClean="0"/>
              <a:t>.]</a:t>
            </a:r>
          </a:p>
          <a:p>
            <a:r>
              <a:rPr lang="en-US" dirty="0" err="1" smtClean="0">
                <a:sym typeface="Wingdings"/>
              </a:rPr>
              <a:t>Gereduceerde</a:t>
            </a:r>
            <a:r>
              <a:rPr lang="en-US" baseline="0" dirty="0" smtClean="0">
                <a:sym typeface="Wingdings"/>
              </a:rPr>
              <a:t> </a:t>
            </a:r>
            <a:r>
              <a:rPr lang="en-US" baseline="0" dirty="0" err="1" smtClean="0">
                <a:sym typeface="Wingdings"/>
              </a:rPr>
              <a:t>massa</a:t>
            </a:r>
            <a:r>
              <a:rPr lang="en-US" baseline="0" dirty="0" smtClean="0">
                <a:sym typeface="Wingdings"/>
              </a:rPr>
              <a:t>: </a:t>
            </a:r>
            <a:r>
              <a:rPr lang="en-US" dirty="0" smtClean="0">
                <a:effectLst/>
              </a:rPr>
              <a:t>The relative acceleration </a:t>
            </a:r>
            <a:r>
              <a:rPr lang="en-US" b="1" dirty="0" err="1" smtClean="0">
                <a:effectLst/>
              </a:rPr>
              <a:t>a</a:t>
            </a:r>
            <a:r>
              <a:rPr lang="en-US" baseline="-25000" dirty="0" err="1" smtClean="0">
                <a:effectLst/>
              </a:rPr>
              <a:t>rel</a:t>
            </a:r>
            <a:r>
              <a:rPr lang="en-US" dirty="0" smtClean="0">
                <a:effectLst/>
              </a:rPr>
              <a:t> = a1-</a:t>
            </a:r>
            <a:r>
              <a:rPr lang="en-US" baseline="0" dirty="0" smtClean="0">
                <a:effectLst/>
              </a:rPr>
              <a:t> a2 </a:t>
            </a:r>
            <a:r>
              <a:rPr lang="en-US" dirty="0" smtClean="0">
                <a:effectLst/>
              </a:rPr>
              <a:t>between the two bodies is given by a1-</a:t>
            </a:r>
            <a:r>
              <a:rPr lang="en-US" baseline="0" dirty="0" smtClean="0">
                <a:effectLst/>
              </a:rPr>
              <a:t> a2 = </a:t>
            </a:r>
            <a:r>
              <a:rPr lang="en-US" dirty="0" smtClean="0">
                <a:effectLst/>
              </a:rPr>
              <a:t>F12 / mu  https://en.wikipedia.org/wiki/Reduced_mass</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err="1" smtClean="0">
                <a:sym typeface="Wingdings"/>
              </a:rPr>
              <a:t>Gereduceerde</a:t>
            </a:r>
            <a:r>
              <a:rPr lang="en-US" baseline="0" dirty="0" smtClean="0">
                <a:sym typeface="Wingdings"/>
              </a:rPr>
              <a:t> </a:t>
            </a:r>
            <a:r>
              <a:rPr lang="en-US" baseline="0" dirty="0" err="1" smtClean="0">
                <a:sym typeface="Wingdings"/>
              </a:rPr>
              <a:t>massa</a:t>
            </a:r>
            <a:r>
              <a:rPr lang="en-US" baseline="0" dirty="0" smtClean="0">
                <a:sym typeface="Wingdings"/>
              </a:rPr>
              <a:t> mu: = 1/ (1/m1 + 1/m2)  m1 * m2 / (m1 + m2) </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err="1" smtClean="0">
                <a:sym typeface="Wingdings"/>
              </a:rPr>
              <a:t>Mu_H</a:t>
            </a:r>
            <a:r>
              <a:rPr lang="en-US" baseline="0" dirty="0" smtClean="0">
                <a:sym typeface="Wingdings"/>
              </a:rPr>
              <a:t> : </a:t>
            </a:r>
            <a:r>
              <a:rPr lang="en-US" baseline="0" dirty="0" err="1" smtClean="0">
                <a:sym typeface="Wingdings"/>
              </a:rPr>
              <a:t>m_H</a:t>
            </a:r>
            <a:r>
              <a:rPr lang="en-US" baseline="0" dirty="0" smtClean="0">
                <a:sym typeface="Wingdings"/>
              </a:rPr>
              <a:t>/2m_H = ½ </a:t>
            </a:r>
            <a:r>
              <a:rPr lang="en-US" baseline="0" dirty="0" err="1" smtClean="0">
                <a:sym typeface="Wingdings"/>
              </a:rPr>
              <a:t>m_H</a:t>
            </a:r>
            <a:endParaRPr lang="en-US" baseline="0" dirty="0" smtClean="0">
              <a:sym typeface="Wingdings"/>
            </a:endParaRPr>
          </a:p>
          <a:p>
            <a:r>
              <a:rPr lang="en-US" sz="1200" dirty="0" smtClean="0">
                <a:solidFill>
                  <a:srgbClr val="333399"/>
                </a:solidFill>
              </a:rPr>
              <a:t>simple </a:t>
            </a:r>
            <a:r>
              <a:rPr lang="en-US" sz="1200" dirty="0" err="1" smtClean="0">
                <a:solidFill>
                  <a:srgbClr val="333399"/>
                </a:solidFill>
              </a:rPr>
              <a:t>harmonicm</a:t>
            </a:r>
            <a:r>
              <a:rPr lang="en-US" sz="1200" dirty="0" smtClean="0">
                <a:solidFill>
                  <a:srgbClr val="333399"/>
                </a:solidFill>
              </a:rPr>
              <a:t> motion: </a:t>
            </a:r>
            <a:r>
              <a:rPr lang="nl-NL" sz="1200" b="0" i="1" kern="1200" dirty="0" smtClean="0">
                <a:solidFill>
                  <a:schemeClr val="tx1"/>
                </a:solidFill>
                <a:effectLst/>
                <a:latin typeface="Calibri" pitchFamily="-1" charset="0"/>
                <a:ea typeface="ＭＳ Ｐゴシック" pitchFamily="-1" charset="-128"/>
                <a:cs typeface="ＭＳ Ｐゴシック" pitchFamily="-1" charset="-128"/>
              </a:rPr>
              <a:t>enkelvoudige harmonische</a:t>
            </a:r>
            <a:r>
              <a:rPr lang="nl-NL" sz="1200" b="0" kern="1200" dirty="0" smtClean="0">
                <a:solidFill>
                  <a:schemeClr val="tx1"/>
                </a:solidFill>
                <a:effectLst/>
                <a:latin typeface="Calibri" pitchFamily="-1" charset="0"/>
                <a:ea typeface="ＭＳ Ｐゴシック" pitchFamily="-1" charset="-128"/>
                <a:cs typeface="ＭＳ Ｐゴシック" pitchFamily="-1" charset="-128"/>
              </a:rPr>
              <a:t> trilling (i.t.t. meer massa’s of </a:t>
            </a:r>
            <a:r>
              <a:rPr lang="nl-NL" sz="1200" b="0" kern="1200" dirty="0" err="1" smtClean="0">
                <a:solidFill>
                  <a:schemeClr val="tx1"/>
                </a:solidFill>
                <a:effectLst/>
                <a:latin typeface="Calibri" pitchFamily="-1" charset="0"/>
                <a:ea typeface="ＭＳ Ｐゴシック" pitchFamily="-1" charset="-128"/>
                <a:cs typeface="ＭＳ Ｐゴシック" pitchFamily="-1" charset="-128"/>
              </a:rPr>
              <a:t>Fouriercomponenten</a:t>
            </a:r>
            <a:r>
              <a:rPr lang="nl-NL" sz="1200" b="0" kern="1200" dirty="0" smtClean="0">
                <a:solidFill>
                  <a:schemeClr val="tx1"/>
                </a:solidFill>
                <a:effectLst/>
                <a:latin typeface="Calibri" pitchFamily="-1" charset="0"/>
                <a:ea typeface="ＭＳ Ｐゴシック" pitchFamily="-1" charset="-128"/>
                <a:cs typeface="ＭＳ Ｐゴシック" pitchFamily="-1" charset="-128"/>
              </a:rPr>
              <a:t>)</a:t>
            </a:r>
          </a:p>
          <a:p>
            <a:r>
              <a:rPr lang="nl-NL" dirty="0" smtClean="0">
                <a:effectLst/>
              </a:rPr>
              <a:t>Bij een enkelvoudige harmonische trilling is de frequentie onafhankelijk van de amplitude.</a:t>
            </a:r>
          </a:p>
          <a:p>
            <a:r>
              <a:rPr lang="en-US" dirty="0" smtClean="0">
                <a:effectLst/>
              </a:rPr>
              <a:t>Many acoustic </a:t>
            </a:r>
            <a:r>
              <a:rPr lang="en-US" dirty="0" smtClean="0">
                <a:effectLst/>
                <a:hlinkClick r:id="rId3" tooltip="Oscillator"/>
              </a:rPr>
              <a:t>oscillators</a:t>
            </a:r>
            <a:r>
              <a:rPr lang="en-US" dirty="0" smtClean="0">
                <a:effectLst/>
              </a:rPr>
              <a:t>, such as the </a:t>
            </a:r>
            <a:r>
              <a:rPr lang="en-US" dirty="0" smtClean="0">
                <a:effectLst/>
                <a:hlinkClick r:id="rId4" tooltip="Human voice"/>
              </a:rPr>
              <a:t>human voice</a:t>
            </a:r>
            <a:r>
              <a:rPr lang="en-US" dirty="0" smtClean="0">
                <a:effectLst/>
              </a:rPr>
              <a:t> or a </a:t>
            </a:r>
            <a:r>
              <a:rPr lang="en-US" dirty="0" smtClean="0">
                <a:effectLst/>
                <a:hlinkClick r:id="rId5" tooltip="Bow (music)"/>
              </a:rPr>
              <a:t>bowed</a:t>
            </a:r>
            <a:r>
              <a:rPr lang="en-US" dirty="0" smtClean="0">
                <a:effectLst/>
              </a:rPr>
              <a:t> </a:t>
            </a:r>
            <a:r>
              <a:rPr lang="en-US" dirty="0" smtClean="0">
                <a:effectLst/>
                <a:hlinkClick r:id="rId6" tooltip="Violin"/>
              </a:rPr>
              <a:t>violin</a:t>
            </a:r>
            <a:r>
              <a:rPr lang="en-US" dirty="0" smtClean="0">
                <a:effectLst/>
              </a:rPr>
              <a:t> string, produce complex tones that are more or less </a:t>
            </a:r>
            <a:r>
              <a:rPr lang="en-US" dirty="0" smtClean="0">
                <a:effectLst/>
                <a:hlinkClick r:id="rId7" tooltip="Periodic function"/>
              </a:rPr>
              <a:t>periodic</a:t>
            </a:r>
            <a:r>
              <a:rPr lang="en-US" dirty="0" smtClean="0">
                <a:effectLst/>
              </a:rPr>
              <a:t>, and thus are composed of partials that are near matches to integer multiples of the fundamental frequency and therefore resemble the ideal harmonics and are called "harmonic partials“</a:t>
            </a:r>
          </a:p>
          <a:p>
            <a:r>
              <a:rPr lang="en-US" dirty="0" smtClean="0">
                <a:effectLst/>
              </a:rPr>
              <a:t>Antique </a:t>
            </a:r>
            <a:r>
              <a:rPr lang="en-US" dirty="0" smtClean="0">
                <a:effectLst/>
                <a:hlinkClick r:id="rId8" tooltip="Singing bowl"/>
              </a:rPr>
              <a:t>singing bowls</a:t>
            </a:r>
            <a:r>
              <a:rPr lang="en-US" dirty="0" smtClean="0">
                <a:effectLst/>
              </a:rPr>
              <a:t> are known for producing multiple harmonic partials or </a:t>
            </a:r>
            <a:r>
              <a:rPr lang="en-US" dirty="0" err="1" smtClean="0">
                <a:effectLst/>
                <a:hlinkClick r:id="rId9" tooltip="Multiphonics"/>
              </a:rPr>
              <a:t>multiphonics</a:t>
            </a:r>
            <a:endParaRPr lang="en-US" smtClean="0">
              <a:effectLst/>
            </a:endParaRPr>
          </a:p>
          <a:p>
            <a:r>
              <a:rPr lang="en-US" smtClean="0">
                <a:effectLst/>
              </a:rPr>
              <a:t>Partials </a:t>
            </a:r>
            <a:r>
              <a:rPr lang="en-US" dirty="0" smtClean="0">
                <a:effectLst/>
              </a:rPr>
              <a:t>whose frequencies are not integer multiples of the fundamental are referred to as </a:t>
            </a:r>
            <a:r>
              <a:rPr lang="en-US" i="1" dirty="0" smtClean="0">
                <a:effectLst/>
                <a:hlinkClick r:id="rId10" tooltip="Inharmonicity"/>
              </a:rPr>
              <a:t>inharmonic partials</a:t>
            </a:r>
            <a:r>
              <a:rPr lang="en-US" dirty="0" smtClean="0">
                <a:effectLst/>
              </a:rPr>
              <a:t>.</a:t>
            </a:r>
          </a:p>
          <a:p>
            <a:r>
              <a:rPr lang="en-US" dirty="0" smtClean="0">
                <a:effectLst/>
              </a:rPr>
              <a:t>https://en.wikipedia.org/wiki/Harmonic</a:t>
            </a:r>
          </a:p>
          <a:p>
            <a:endParaRPr lang="en-US" dirty="0" smtClean="0">
              <a:effectLst/>
            </a:endParaRPr>
          </a:p>
          <a:p>
            <a:endParaRPr lang="en-US" dirty="0"/>
          </a:p>
        </p:txBody>
      </p:sp>
    </p:spTree>
    <p:extLst>
      <p:ext uri="{BB962C8B-B14F-4D97-AF65-F5344CB8AC3E}">
        <p14:creationId xmlns:p14="http://schemas.microsoft.com/office/powerpoint/2010/main" val="2972817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A3BBCB-D0B6-A145-97CA-263D7A3FB892}" type="slidenum">
              <a:rPr lang="en-US"/>
              <a:pPr/>
              <a:t>32</a:t>
            </a:fld>
            <a:endParaRPr lang="en-US"/>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r>
              <a:rPr lang="en-US" dirty="0" smtClean="0"/>
              <a:t>motion of a wave packet whose nominal energy is hundred times the ground state energy</a:t>
            </a:r>
          </a:p>
          <a:p>
            <a:r>
              <a:rPr lang="en-US" dirty="0" smtClean="0">
                <a:effectLst/>
              </a:rPr>
              <a:t>A </a:t>
            </a:r>
            <a:r>
              <a:rPr lang="en-US" dirty="0" smtClean="0">
                <a:effectLst/>
                <a:hlinkClick r:id="rId3" tooltip="Harmonic oscillator"/>
              </a:rPr>
              <a:t>harmonic oscillator</a:t>
            </a:r>
            <a:r>
              <a:rPr lang="en-US" dirty="0" smtClean="0">
                <a:effectLst/>
              </a:rPr>
              <a:t> in classical mechanics (A–B) and quantum mechanics (C–H). In (A–B), a ball, attached to a </a:t>
            </a:r>
            <a:r>
              <a:rPr lang="en-US" dirty="0" smtClean="0">
                <a:effectLst/>
                <a:hlinkClick r:id="rId4" tooltip="Hooke's law"/>
              </a:rPr>
              <a:t>spring</a:t>
            </a:r>
            <a:r>
              <a:rPr lang="en-US" dirty="0" smtClean="0">
                <a:effectLst/>
              </a:rPr>
              <a:t>, oscillates back and forth. (C–H) are six solutions to the Schrödinger Equation for this situation. The horizontal axis is position, the vertical axis is the real part (blue) or imaginary part (red) of the </a:t>
            </a:r>
            <a:r>
              <a:rPr lang="en-US" dirty="0" err="1" smtClean="0">
                <a:effectLst/>
                <a:hlinkClick r:id="rId5" tooltip="Wavefunction"/>
              </a:rPr>
              <a:t>wavefunction</a:t>
            </a:r>
            <a:r>
              <a:rPr lang="en-US" dirty="0" smtClean="0">
                <a:effectLst/>
              </a:rPr>
              <a:t>. </a:t>
            </a:r>
            <a:r>
              <a:rPr lang="en-US" dirty="0" smtClean="0">
                <a:effectLst/>
                <a:hlinkClick r:id="rId6" tooltip="Stationary state"/>
              </a:rPr>
              <a:t>Stationary states</a:t>
            </a:r>
            <a:r>
              <a:rPr lang="en-US" dirty="0" smtClean="0">
                <a:effectLst/>
              </a:rPr>
              <a:t>, or energy eigenstates, which are solutions to the time-independent Schrödinger equation, are shown in C, D, E, F, but not G or H.</a:t>
            </a:r>
            <a:endParaRPr lang="en-US" dirty="0"/>
          </a:p>
        </p:txBody>
      </p:sp>
    </p:spTree>
    <p:extLst>
      <p:ext uri="{BB962C8B-B14F-4D97-AF65-F5344CB8AC3E}">
        <p14:creationId xmlns:p14="http://schemas.microsoft.com/office/powerpoint/2010/main" val="1973788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kern="1200" dirty="0" smtClean="0">
                <a:solidFill>
                  <a:schemeClr val="tx1"/>
                </a:solidFill>
                <a:latin typeface="Calibri" pitchFamily="-1" charset="0"/>
                <a:ea typeface="ＭＳ Ｐゴシック" pitchFamily="-1" charset="-128"/>
                <a:cs typeface="ＭＳ Ｐゴシック" pitchFamily="-1" charset="-128"/>
              </a:rPr>
              <a:t>We are looking for an intern to do research on material processing with an innovative Q-Switch CO2 laser. </a:t>
            </a: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kern="1200" dirty="0" smtClean="0">
                <a:solidFill>
                  <a:schemeClr val="tx1"/>
                </a:solidFill>
                <a:latin typeface="Calibri" pitchFamily="-1" charset="0"/>
                <a:ea typeface="ＭＳ Ｐゴシック" pitchFamily="-1" charset="-128"/>
                <a:cs typeface="ＭＳ Ｐゴシック" pitchFamily="-1" charset="-128"/>
              </a:rPr>
              <a:t>De Run 5406</a:t>
            </a:r>
            <a:br>
              <a:rPr lang="en-US" sz="1200" b="0" kern="1200" dirty="0" smtClean="0">
                <a:solidFill>
                  <a:schemeClr val="tx1"/>
                </a:solidFill>
                <a:latin typeface="Calibri" pitchFamily="-1" charset="0"/>
                <a:ea typeface="ＭＳ Ｐゴシック" pitchFamily="-1" charset="-128"/>
                <a:cs typeface="ＭＳ Ｐゴシック" pitchFamily="-1" charset="-128"/>
              </a:rPr>
            </a:br>
            <a:r>
              <a:rPr lang="en-US" sz="1200" b="0" kern="1200" dirty="0" smtClean="0">
                <a:solidFill>
                  <a:schemeClr val="tx1"/>
                </a:solidFill>
                <a:latin typeface="Calibri" pitchFamily="-1" charset="0"/>
                <a:ea typeface="ＭＳ Ｐゴシック" pitchFamily="-1" charset="-128"/>
                <a:cs typeface="ＭＳ Ｐゴシック" pitchFamily="-1" charset="-128"/>
              </a:rPr>
              <a:t>5504 DE </a:t>
            </a:r>
            <a:r>
              <a:rPr lang="en-US" sz="1200" b="0" kern="1200" dirty="0" err="1" smtClean="0">
                <a:solidFill>
                  <a:schemeClr val="tx1"/>
                </a:solidFill>
                <a:latin typeface="Calibri" pitchFamily="-1" charset="0"/>
                <a:ea typeface="ＭＳ Ｐゴシック" pitchFamily="-1" charset="-128"/>
                <a:cs typeface="ＭＳ Ｐゴシック" pitchFamily="-1" charset="-128"/>
              </a:rPr>
              <a:t>Veldhoven</a:t>
            </a:r>
            <a:r>
              <a:rPr lang="en-US" sz="1200" b="0" kern="1200" dirty="0" smtClean="0">
                <a:solidFill>
                  <a:schemeClr val="tx1"/>
                </a:solidFill>
                <a:latin typeface="Calibri" pitchFamily="-1" charset="0"/>
                <a:ea typeface="ＭＳ Ｐゴシック" pitchFamily="-1" charset="-128"/>
                <a:cs typeface="ＭＳ Ｐゴシック" pitchFamily="-1" charset="-128"/>
              </a:rPr>
              <a:t> </a:t>
            </a:r>
            <a:r>
              <a:rPr lang="en-US" sz="1200" b="0" kern="1200" dirty="0" err="1" smtClean="0">
                <a:solidFill>
                  <a:schemeClr val="tx1"/>
                </a:solidFill>
                <a:latin typeface="Calibri" pitchFamily="-1" charset="0"/>
                <a:ea typeface="ＭＳ Ｐゴシック" pitchFamily="-1" charset="-128"/>
                <a:cs typeface="ＭＳ Ｐゴシック" pitchFamily="-1" charset="-128"/>
              </a:rPr>
              <a:t>tegenover</a:t>
            </a:r>
            <a:r>
              <a:rPr lang="en-US" sz="1200" b="0" kern="1200" baseline="0" dirty="0" smtClean="0">
                <a:solidFill>
                  <a:schemeClr val="tx1"/>
                </a:solidFill>
                <a:latin typeface="Calibri" pitchFamily="-1" charset="0"/>
                <a:ea typeface="ＭＳ Ｐゴシック" pitchFamily="-1" charset="-128"/>
                <a:cs typeface="ＭＳ Ｐゴシック" pitchFamily="-1" charset="-128"/>
              </a:rPr>
              <a:t> ASML</a:t>
            </a:r>
            <a:endParaRPr lang="en-US" dirty="0" smtClean="0"/>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4</a:t>
            </a:fld>
            <a:endParaRPr lang="nl-NL"/>
          </a:p>
        </p:txBody>
      </p:sp>
    </p:spTree>
    <p:extLst>
      <p:ext uri="{BB962C8B-B14F-4D97-AF65-F5344CB8AC3E}">
        <p14:creationId xmlns:p14="http://schemas.microsoft.com/office/powerpoint/2010/main" val="1174774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96AC94-CC88-9046-AEE5-7A25B646435A}" type="slidenum">
              <a:rPr lang="en-US">
                <a:solidFill>
                  <a:srgbClr val="000000"/>
                </a:solidFill>
              </a:rPr>
              <a:pPr/>
              <a:t>33</a:t>
            </a:fld>
            <a:endParaRPr lang="en-US">
              <a:solidFill>
                <a:srgbClr val="000000"/>
              </a:solidFill>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smtClean="0"/>
              <a:t>Figure </a:t>
            </a:r>
            <a:r>
              <a:rPr lang="en-US" dirty="0"/>
              <a:t>40-19. Allowed </a:t>
            </a:r>
            <a:r>
              <a:rPr lang="en-US" dirty="0" err="1"/>
              <a:t>vibrational</a:t>
            </a:r>
            <a:r>
              <a:rPr lang="en-US" dirty="0"/>
              <a:t> energies of a diatomic molecule, where </a:t>
            </a:r>
            <a:r>
              <a:rPr lang="en-US" dirty="0" err="1"/>
              <a:t>f</a:t>
            </a:r>
            <a:r>
              <a:rPr lang="en-US" dirty="0"/>
              <a:t> is the fundamental frequency of vibration, given by Eq. 40–5.The energy levels are equally spaced, and transitions are allowed only between adjacent levels (</a:t>
            </a:r>
            <a:r>
              <a:rPr lang="el-GR" dirty="0">
                <a:ea typeface="Arial" pitchFamily="-83" charset="0"/>
                <a:cs typeface="Arial" pitchFamily="-83" charset="0"/>
              </a:rPr>
              <a:t>Δν</a:t>
            </a:r>
            <a:r>
              <a:rPr lang="en-US" dirty="0"/>
              <a:t> = </a:t>
            </a:r>
            <a:r>
              <a:rPr lang="en-US" dirty="0">
                <a:ea typeface="Arial" pitchFamily="-83" charset="0"/>
                <a:cs typeface="Arial" pitchFamily="-83" charset="0"/>
              </a:rPr>
              <a:t>±</a:t>
            </a:r>
            <a:r>
              <a:rPr lang="en-US" dirty="0"/>
              <a:t>1).</a:t>
            </a:r>
          </a:p>
        </p:txBody>
      </p:sp>
    </p:spTree>
    <p:extLst>
      <p:ext uri="{BB962C8B-B14F-4D97-AF65-F5344CB8AC3E}">
        <p14:creationId xmlns:p14="http://schemas.microsoft.com/office/powerpoint/2010/main" val="18183736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FC58B6-D088-0248-938E-1EC8168B08AE}" type="slidenum">
              <a:rPr lang="en-US">
                <a:solidFill>
                  <a:srgbClr val="000000"/>
                </a:solidFill>
              </a:rPr>
              <a:pPr/>
              <a:t>34</a:t>
            </a:fld>
            <a:endParaRPr lang="en-US">
              <a:solidFill>
                <a:srgbClr val="000000"/>
              </a:solidFill>
            </a:endParaRPr>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solidFill>
                  <a:schemeClr val="tx2"/>
                </a:solidFill>
                <a:latin typeface="Symbol" panose="05050102010706020507" pitchFamily="18" charset="2"/>
                <a:cs typeface="Brush Script MT Italic"/>
              </a:rPr>
              <a:t>Delta l </a:t>
            </a:r>
            <a:r>
              <a:rPr lang="en-US" sz="1200" dirty="0" smtClean="0">
                <a:solidFill>
                  <a:schemeClr val="tx2"/>
                </a:solidFill>
              </a:rPr>
              <a:t>=±1 : </a:t>
            </a:r>
            <a:r>
              <a:rPr lang="en-US" sz="1200" dirty="0" err="1" smtClean="0">
                <a:solidFill>
                  <a:schemeClr val="tx2"/>
                </a:solidFill>
              </a:rPr>
              <a:t>impulsmoment</a:t>
            </a:r>
            <a:r>
              <a:rPr lang="en-US" sz="1200" dirty="0" smtClean="0">
                <a:solidFill>
                  <a:schemeClr val="tx2"/>
                </a:solidFill>
              </a:rPr>
              <a:t> van </a:t>
            </a:r>
            <a:r>
              <a:rPr lang="en-US" sz="1200" dirty="0" err="1" smtClean="0">
                <a:solidFill>
                  <a:schemeClr val="tx2"/>
                </a:solidFill>
              </a:rPr>
              <a:t>een</a:t>
            </a:r>
            <a:r>
              <a:rPr lang="en-US" sz="1200" dirty="0" smtClean="0">
                <a:solidFill>
                  <a:schemeClr val="tx2"/>
                </a:solidFill>
              </a:rPr>
              <a:t> </a:t>
            </a:r>
            <a:r>
              <a:rPr lang="en-US" sz="1200" dirty="0" err="1" smtClean="0">
                <a:solidFill>
                  <a:schemeClr val="tx2"/>
                </a:solidFill>
              </a:rPr>
              <a:t>foton</a:t>
            </a:r>
            <a:r>
              <a:rPr lang="en-US" sz="1200" baseline="0" dirty="0" smtClean="0">
                <a:solidFill>
                  <a:schemeClr val="tx2"/>
                </a:solidFill>
              </a:rPr>
              <a:t> is 1 </a:t>
            </a:r>
            <a:r>
              <a:rPr lang="en-US" sz="1200" baseline="0" smtClean="0">
                <a:solidFill>
                  <a:schemeClr val="tx2"/>
                </a:solidFill>
              </a:rPr>
              <a:t>(Spin 1-deeltje)</a:t>
            </a:r>
            <a:endParaRPr lang="en-US" sz="1200" dirty="0" smtClean="0">
              <a:solidFill>
                <a:schemeClr val="tx2"/>
              </a:solidFill>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solidFill>
                  <a:schemeClr val="tx2"/>
                </a:solidFill>
                <a:latin typeface="Symbol" panose="05050102010706020507" pitchFamily="18" charset="2"/>
                <a:cs typeface="Brush Script MT Italic"/>
              </a:rPr>
              <a:t>Delta nu </a:t>
            </a:r>
            <a:r>
              <a:rPr lang="en-US" sz="1200" dirty="0" smtClean="0">
                <a:solidFill>
                  <a:schemeClr val="tx2"/>
                </a:solidFill>
              </a:rPr>
              <a:t>=±1  </a:t>
            </a:r>
            <a:r>
              <a:rPr lang="en-US" sz="1200" dirty="0" err="1" smtClean="0">
                <a:solidFill>
                  <a:schemeClr val="tx2"/>
                </a:solidFill>
              </a:rPr>
              <a:t>tijdens</a:t>
            </a:r>
            <a:r>
              <a:rPr lang="en-US" sz="1200" dirty="0" smtClean="0">
                <a:solidFill>
                  <a:schemeClr val="tx2"/>
                </a:solidFill>
              </a:rPr>
              <a:t> </a:t>
            </a:r>
            <a:r>
              <a:rPr lang="en-US" sz="1200" dirty="0" err="1" smtClean="0">
                <a:solidFill>
                  <a:schemeClr val="tx2"/>
                </a:solidFill>
              </a:rPr>
              <a:t>overgang</a:t>
            </a:r>
            <a:r>
              <a:rPr lang="en-US" sz="1200" dirty="0" smtClean="0">
                <a:solidFill>
                  <a:schemeClr val="tx2"/>
                </a:solidFill>
              </a:rPr>
              <a:t> </a:t>
            </a:r>
            <a:r>
              <a:rPr lang="en-US" sz="1200" dirty="0" err="1" smtClean="0">
                <a:solidFill>
                  <a:schemeClr val="tx2"/>
                </a:solidFill>
              </a:rPr>
              <a:t>gedraagt</a:t>
            </a:r>
            <a:r>
              <a:rPr lang="en-US" sz="1200" dirty="0" smtClean="0">
                <a:solidFill>
                  <a:schemeClr val="tx2"/>
                </a:solidFill>
              </a:rPr>
              <a:t> </a:t>
            </a:r>
            <a:r>
              <a:rPr lang="en-US" sz="1200" dirty="0" err="1" smtClean="0">
                <a:solidFill>
                  <a:schemeClr val="tx2"/>
                </a:solidFill>
              </a:rPr>
              <a:t>molecuul</a:t>
            </a:r>
            <a:r>
              <a:rPr lang="en-US" sz="1200" dirty="0" smtClean="0">
                <a:solidFill>
                  <a:schemeClr val="tx2"/>
                </a:solidFill>
              </a:rPr>
              <a:t> </a:t>
            </a:r>
            <a:r>
              <a:rPr lang="en-US" sz="1200" dirty="0" err="1" smtClean="0">
                <a:solidFill>
                  <a:schemeClr val="tx2"/>
                </a:solidFill>
              </a:rPr>
              <a:t>zich</a:t>
            </a:r>
            <a:r>
              <a:rPr lang="en-US" sz="1200" dirty="0" smtClean="0">
                <a:solidFill>
                  <a:schemeClr val="tx2"/>
                </a:solidFill>
              </a:rPr>
              <a:t> </a:t>
            </a:r>
            <a:r>
              <a:rPr lang="en-US" sz="1200" dirty="0" err="1" smtClean="0">
                <a:solidFill>
                  <a:schemeClr val="tx2"/>
                </a:solidFill>
              </a:rPr>
              <a:t>als</a:t>
            </a:r>
            <a:r>
              <a:rPr lang="en-US" sz="1200" dirty="0" smtClean="0">
                <a:solidFill>
                  <a:schemeClr val="tx2"/>
                </a:solidFill>
              </a:rPr>
              <a:t> </a:t>
            </a:r>
            <a:r>
              <a:rPr lang="en-US" sz="1200" dirty="0" err="1" smtClean="0">
                <a:solidFill>
                  <a:schemeClr val="tx2"/>
                </a:solidFill>
              </a:rPr>
              <a:t>oscillerende</a:t>
            </a:r>
            <a:r>
              <a:rPr lang="en-US" sz="1200" dirty="0" smtClean="0">
                <a:solidFill>
                  <a:schemeClr val="tx2"/>
                </a:solidFill>
              </a:rPr>
              <a:t> </a:t>
            </a:r>
            <a:r>
              <a:rPr lang="en-US" sz="1200" dirty="0" err="1" smtClean="0">
                <a:solidFill>
                  <a:schemeClr val="tx2"/>
                </a:solidFill>
              </a:rPr>
              <a:t>elektrische</a:t>
            </a:r>
            <a:r>
              <a:rPr lang="en-US" sz="1200" dirty="0" smtClean="0">
                <a:solidFill>
                  <a:schemeClr val="tx2"/>
                </a:solidFill>
              </a:rPr>
              <a:t> </a:t>
            </a:r>
            <a:r>
              <a:rPr lang="en-US" sz="1200" dirty="0" err="1" smtClean="0">
                <a:solidFill>
                  <a:schemeClr val="tx2"/>
                </a:solidFill>
              </a:rPr>
              <a:t>dipool</a:t>
            </a:r>
            <a:r>
              <a:rPr lang="en-US" sz="1200" dirty="0" smtClean="0">
                <a:solidFill>
                  <a:schemeClr val="tx2"/>
                </a:solidFill>
              </a:rPr>
              <a:t>.</a:t>
            </a:r>
            <a:r>
              <a:rPr lang="en-US" sz="1200" baseline="0" dirty="0" smtClean="0">
                <a:solidFill>
                  <a:schemeClr val="tx2"/>
                </a:solidFill>
              </a:rPr>
              <a:t> </a:t>
            </a:r>
            <a:r>
              <a:rPr lang="en-US" sz="1200" dirty="0" err="1" smtClean="0">
                <a:solidFill>
                  <a:schemeClr val="tx2"/>
                </a:solidFill>
              </a:rPr>
              <a:t>Oscillerende</a:t>
            </a:r>
            <a:r>
              <a:rPr lang="en-US" sz="1200" dirty="0" smtClean="0">
                <a:solidFill>
                  <a:schemeClr val="tx2"/>
                </a:solidFill>
              </a:rPr>
              <a:t> </a:t>
            </a:r>
            <a:r>
              <a:rPr lang="en-US" sz="1200" dirty="0" err="1" smtClean="0">
                <a:solidFill>
                  <a:schemeClr val="tx2"/>
                </a:solidFill>
              </a:rPr>
              <a:t>magnetische</a:t>
            </a:r>
            <a:r>
              <a:rPr lang="en-US" sz="1200" baseline="0" dirty="0" smtClean="0">
                <a:solidFill>
                  <a:schemeClr val="tx2"/>
                </a:solidFill>
              </a:rPr>
              <a:t> </a:t>
            </a:r>
            <a:r>
              <a:rPr lang="en-US" sz="1200" dirty="0" err="1" smtClean="0">
                <a:solidFill>
                  <a:schemeClr val="tx2"/>
                </a:solidFill>
              </a:rPr>
              <a:t>dipool</a:t>
            </a:r>
            <a:r>
              <a:rPr lang="en-US" sz="1200" dirty="0" smtClean="0">
                <a:solidFill>
                  <a:schemeClr val="tx2"/>
                </a:solidFill>
              </a:rPr>
              <a:t> of </a:t>
            </a:r>
            <a:r>
              <a:rPr lang="en-US" sz="1200" dirty="0" err="1" smtClean="0">
                <a:solidFill>
                  <a:schemeClr val="tx2"/>
                </a:solidFill>
              </a:rPr>
              <a:t>elektrische</a:t>
            </a:r>
            <a:r>
              <a:rPr lang="en-US" sz="1200" dirty="0" smtClean="0">
                <a:solidFill>
                  <a:schemeClr val="tx2"/>
                </a:solidFill>
              </a:rPr>
              <a:t> </a:t>
            </a:r>
            <a:r>
              <a:rPr lang="en-US" sz="1200" dirty="0" err="1" smtClean="0">
                <a:solidFill>
                  <a:schemeClr val="tx2"/>
                </a:solidFill>
              </a:rPr>
              <a:t>quadrupool</a:t>
            </a:r>
            <a:r>
              <a:rPr lang="en-US" sz="1200" dirty="0" smtClean="0">
                <a:solidFill>
                  <a:schemeClr val="tx2"/>
                </a:solidFill>
              </a:rPr>
              <a:t> (</a:t>
            </a:r>
            <a:r>
              <a:rPr lang="en-US" dirty="0" smtClean="0">
                <a:solidFill>
                  <a:schemeClr val="tx2"/>
                </a:solidFill>
                <a:latin typeface="Symbol" panose="05050102010706020507" pitchFamily="18" charset="2"/>
                <a:cs typeface="Brush Script MT Italic"/>
              </a:rPr>
              <a:t>Delta nu </a:t>
            </a:r>
            <a:r>
              <a:rPr lang="en-US" sz="1200" dirty="0" smtClean="0">
                <a:solidFill>
                  <a:schemeClr val="tx2"/>
                </a:solidFill>
              </a:rPr>
              <a:t>=±2) is </a:t>
            </a:r>
            <a:r>
              <a:rPr lang="en-US" sz="1200" dirty="0" err="1" smtClean="0">
                <a:solidFill>
                  <a:schemeClr val="tx2"/>
                </a:solidFill>
              </a:rPr>
              <a:t>ook</a:t>
            </a:r>
            <a:r>
              <a:rPr lang="en-US" sz="1200" dirty="0" smtClean="0">
                <a:solidFill>
                  <a:schemeClr val="tx2"/>
                </a:solidFill>
              </a:rPr>
              <a:t> </a:t>
            </a:r>
            <a:r>
              <a:rPr lang="en-US" sz="1200" dirty="0" err="1" smtClean="0">
                <a:solidFill>
                  <a:schemeClr val="tx2"/>
                </a:solidFill>
              </a:rPr>
              <a:t>mogelijk</a:t>
            </a:r>
            <a:r>
              <a:rPr lang="en-US" sz="1200" dirty="0" smtClean="0">
                <a:solidFill>
                  <a:schemeClr val="tx2"/>
                </a:solidFill>
              </a:rPr>
              <a:t>, maar </a:t>
            </a:r>
            <a:r>
              <a:rPr lang="en-US" sz="1200" dirty="0" err="1" smtClean="0">
                <a:solidFill>
                  <a:schemeClr val="tx2"/>
                </a:solidFill>
              </a:rPr>
              <a:t>veel</a:t>
            </a:r>
            <a:r>
              <a:rPr lang="en-US" sz="1200" dirty="0" smtClean="0">
                <a:solidFill>
                  <a:schemeClr val="tx2"/>
                </a:solidFill>
              </a:rPr>
              <a:t> minder </a:t>
            </a:r>
            <a:r>
              <a:rPr lang="en-US" sz="1200" dirty="0" err="1" smtClean="0">
                <a:solidFill>
                  <a:schemeClr val="tx2"/>
                </a:solidFill>
              </a:rPr>
              <a:t>waarschijnlijk</a:t>
            </a:r>
            <a:r>
              <a:rPr lang="en-US" sz="1200" dirty="0" smtClean="0">
                <a:solidFill>
                  <a:schemeClr val="tx2"/>
                </a:solidFill>
              </a:rPr>
              <a:t>.</a:t>
            </a:r>
            <a:endParaRPr lang="en-US" dirty="0" smtClean="0"/>
          </a:p>
          <a:p>
            <a:r>
              <a:rPr lang="en-US" dirty="0" smtClean="0"/>
              <a:t>Figure </a:t>
            </a:r>
            <a:r>
              <a:rPr lang="en-US" dirty="0"/>
              <a:t>40-20. Combined electronic, </a:t>
            </a:r>
            <a:r>
              <a:rPr lang="en-US" dirty="0" err="1"/>
              <a:t>vibrational</a:t>
            </a:r>
            <a:r>
              <a:rPr lang="en-US" dirty="0"/>
              <a:t>, and rotational energy levels. Transitions marked with an </a:t>
            </a:r>
            <a:r>
              <a:rPr lang="en-US" dirty="0" err="1"/>
              <a:t>x</a:t>
            </a:r>
            <a:r>
              <a:rPr lang="en-US" dirty="0"/>
              <a:t> are not allowed by the selection rules</a:t>
            </a:r>
            <a:r>
              <a:rPr lang="en-US" dirty="0" smtClean="0"/>
              <a:t>.</a:t>
            </a:r>
          </a:p>
          <a:p>
            <a:r>
              <a:rPr lang="en-US" dirty="0" err="1" smtClean="0"/>
              <a:t>Vergrootte</a:t>
            </a:r>
            <a:r>
              <a:rPr lang="en-US" baseline="0" dirty="0" smtClean="0"/>
              <a:t> </a:t>
            </a:r>
            <a:r>
              <a:rPr lang="en-US" baseline="0" dirty="0" err="1" smtClean="0"/>
              <a:t>scheiding</a:t>
            </a:r>
            <a:r>
              <a:rPr lang="en-US" baseline="0" dirty="0" smtClean="0"/>
              <a:t> </a:t>
            </a:r>
            <a:r>
              <a:rPr lang="en-US" baseline="0" dirty="0" err="1" smtClean="0"/>
              <a:t>energienivo</a:t>
            </a:r>
            <a:r>
              <a:rPr lang="en-US" baseline="0" dirty="0" smtClean="0"/>
              <a:t>’</a:t>
            </a:r>
            <a:endParaRPr lang="en-US" dirty="0"/>
          </a:p>
        </p:txBody>
      </p:sp>
    </p:spTree>
    <p:extLst>
      <p:ext uri="{BB962C8B-B14F-4D97-AF65-F5344CB8AC3E}">
        <p14:creationId xmlns:p14="http://schemas.microsoft.com/office/powerpoint/2010/main" val="959858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56C51E-ACA7-134D-A6D7-7734A7201BEC}" type="slidenum">
              <a:rPr lang="en-US"/>
              <a:pPr/>
              <a:t>35</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r>
              <a:rPr lang="en-US" dirty="0" err="1" smtClean="0"/>
              <a:t>Allemaal</a:t>
            </a:r>
            <a:r>
              <a:rPr lang="en-US" dirty="0" smtClean="0"/>
              <a:t> </a:t>
            </a:r>
            <a:r>
              <a:rPr lang="en-US" dirty="0" err="1" smtClean="0"/>
              <a:t>dezelfde</a:t>
            </a:r>
            <a:r>
              <a:rPr lang="en-US" dirty="0" smtClean="0"/>
              <a:t> delta </a:t>
            </a:r>
            <a:r>
              <a:rPr lang="en-US" dirty="0" err="1" smtClean="0"/>
              <a:t>n</a:t>
            </a:r>
            <a:r>
              <a:rPr lang="en-US" dirty="0" smtClean="0"/>
              <a:t> (</a:t>
            </a:r>
            <a:r>
              <a:rPr lang="en-US" dirty="0" err="1" smtClean="0"/>
              <a:t>zeg</a:t>
            </a:r>
            <a:r>
              <a:rPr lang="en-US" dirty="0" smtClean="0"/>
              <a:t> </a:t>
            </a:r>
            <a:r>
              <a:rPr lang="en-US" dirty="0" err="1" smtClean="0"/>
              <a:t>n</a:t>
            </a:r>
            <a:r>
              <a:rPr lang="en-US" dirty="0" smtClean="0"/>
              <a:t>= 3 </a:t>
            </a:r>
            <a:r>
              <a:rPr lang="en-US" dirty="0" err="1" smtClean="0"/>
              <a:t>naar</a:t>
            </a:r>
            <a:r>
              <a:rPr lang="en-US" dirty="0" smtClean="0"/>
              <a:t> </a:t>
            </a:r>
            <a:r>
              <a:rPr lang="en-US" dirty="0" err="1" smtClean="0"/>
              <a:t>n</a:t>
            </a:r>
            <a:r>
              <a:rPr lang="en-US" dirty="0" smtClean="0"/>
              <a:t>=2), </a:t>
            </a:r>
            <a:r>
              <a:rPr lang="en-US" dirty="0" err="1" smtClean="0"/>
              <a:t>hierbij</a:t>
            </a:r>
            <a:r>
              <a:rPr lang="en-US" dirty="0" smtClean="0"/>
              <a:t> delta </a:t>
            </a:r>
            <a:r>
              <a:rPr lang="en-US" dirty="0" err="1" smtClean="0"/>
              <a:t>l</a:t>
            </a:r>
            <a:r>
              <a:rPr lang="en-US" dirty="0" smtClean="0"/>
              <a:t> </a:t>
            </a:r>
            <a:r>
              <a:rPr lang="en-US" dirty="0" err="1" smtClean="0"/>
              <a:t>mag</a:t>
            </a:r>
            <a:r>
              <a:rPr lang="en-US" dirty="0" smtClean="0"/>
              <a:t> </a:t>
            </a:r>
            <a:r>
              <a:rPr lang="en-US" dirty="0" err="1" smtClean="0"/>
              <a:t>niet</a:t>
            </a:r>
            <a:r>
              <a:rPr lang="en-US" baseline="0" dirty="0" smtClean="0"/>
              <a:t> 0 </a:t>
            </a:r>
            <a:r>
              <a:rPr lang="en-US" baseline="0" dirty="0" err="1" smtClean="0"/>
              <a:t>zijn</a:t>
            </a:r>
            <a:r>
              <a:rPr lang="en-US" baseline="0" dirty="0" smtClean="0"/>
              <a:t>, </a:t>
            </a:r>
            <a:r>
              <a:rPr lang="en-US" baseline="0" dirty="0" err="1" smtClean="0"/>
              <a:t>wel</a:t>
            </a:r>
            <a:r>
              <a:rPr lang="en-US" baseline="0" dirty="0" smtClean="0"/>
              <a:t> + of -1</a:t>
            </a:r>
            <a:endParaRPr lang="en-US" dirty="0" smtClean="0"/>
          </a:p>
          <a:p>
            <a:r>
              <a:rPr lang="nl-NL" sz="1200" dirty="0" smtClean="0">
                <a:solidFill>
                  <a:srgbClr val="000000"/>
                </a:solidFill>
              </a:rPr>
              <a:t>Ordegrootte </a:t>
            </a:r>
            <a:r>
              <a:rPr lang="nl-NL" sz="1200" dirty="0" err="1" smtClean="0">
                <a:solidFill>
                  <a:srgbClr val="000000"/>
                </a:solidFill>
              </a:rPr>
              <a:t>rotatie-energieovergangen</a:t>
            </a:r>
            <a:r>
              <a:rPr lang="nl-NL" sz="1200" dirty="0" smtClean="0">
                <a:solidFill>
                  <a:srgbClr val="000000"/>
                </a:solidFill>
              </a:rPr>
              <a:t>: 10</a:t>
            </a:r>
            <a:r>
              <a:rPr lang="nl-NL" sz="1200" baseline="30000" dirty="0" smtClean="0">
                <a:solidFill>
                  <a:srgbClr val="000000"/>
                </a:solidFill>
              </a:rPr>
              <a:t> -3</a:t>
            </a:r>
            <a:r>
              <a:rPr lang="nl-NL" sz="1200" dirty="0" smtClean="0">
                <a:solidFill>
                  <a:srgbClr val="000000"/>
                </a:solidFill>
              </a:rPr>
              <a:t> </a:t>
            </a:r>
            <a:r>
              <a:rPr lang="nl-NL" sz="1200" dirty="0" err="1" smtClean="0">
                <a:solidFill>
                  <a:srgbClr val="000000"/>
                </a:solidFill>
              </a:rPr>
              <a:t>eV</a:t>
            </a:r>
            <a:r>
              <a:rPr lang="nl-NL" sz="1200" dirty="0" smtClean="0">
                <a:solidFill>
                  <a:srgbClr val="000000"/>
                </a:solidFill>
              </a:rPr>
              <a:t>  </a:t>
            </a:r>
          </a:p>
          <a:p>
            <a:r>
              <a:rPr lang="nl-NL" sz="1200" b="1" i="1" dirty="0" err="1" smtClean="0">
                <a:solidFill>
                  <a:srgbClr val="000000"/>
                </a:solidFill>
                <a:latin typeface="Symbol" charset="2"/>
                <a:cs typeface="Symbol" charset="2"/>
              </a:rPr>
              <a:t>labda</a:t>
            </a:r>
            <a:r>
              <a:rPr lang="nl-NL" sz="1200" b="1" i="1" dirty="0" smtClean="0">
                <a:solidFill>
                  <a:srgbClr val="000000"/>
                </a:solidFill>
                <a:latin typeface="Symbol" charset="2"/>
                <a:cs typeface="Symbol" charset="2"/>
              </a:rPr>
              <a:t> </a:t>
            </a:r>
            <a:r>
              <a:rPr lang="nl-NL" sz="1200" dirty="0" smtClean="0">
                <a:solidFill>
                  <a:srgbClr val="000000"/>
                </a:solidFill>
              </a:rPr>
              <a:t>≈ 10</a:t>
            </a:r>
            <a:r>
              <a:rPr lang="nl-NL" sz="1200" baseline="30000" dirty="0" smtClean="0">
                <a:solidFill>
                  <a:srgbClr val="000000"/>
                </a:solidFill>
              </a:rPr>
              <a:t> -3</a:t>
            </a:r>
            <a:r>
              <a:rPr lang="nl-NL" sz="1200" dirty="0" smtClean="0">
                <a:solidFill>
                  <a:srgbClr val="000000"/>
                </a:solidFill>
              </a:rPr>
              <a:t> </a:t>
            </a:r>
            <a:r>
              <a:rPr lang="nl-NL" sz="1200" dirty="0" err="1" smtClean="0">
                <a:solidFill>
                  <a:srgbClr val="000000"/>
                </a:solidFill>
              </a:rPr>
              <a:t>m</a:t>
            </a:r>
            <a:r>
              <a:rPr lang="nl-NL" sz="1200" dirty="0" smtClean="0">
                <a:solidFill>
                  <a:srgbClr val="000000"/>
                </a:solidFill>
              </a:rPr>
              <a:t> (</a:t>
            </a:r>
            <a:r>
              <a:rPr lang="nl-NL" sz="1200" dirty="0" err="1" smtClean="0">
                <a:solidFill>
                  <a:srgbClr val="000000"/>
                </a:solidFill>
              </a:rPr>
              <a:t>microwave</a:t>
            </a:r>
            <a:r>
              <a:rPr lang="nl-NL" sz="1200" dirty="0" smtClean="0">
                <a:solidFill>
                  <a:srgbClr val="000000"/>
                </a:solidFill>
              </a:rPr>
              <a:t>)</a:t>
            </a:r>
          </a:p>
          <a:p>
            <a:r>
              <a:rPr lang="en-US" dirty="0" smtClean="0"/>
              <a:t>Figure </a:t>
            </a:r>
            <a:r>
              <a:rPr lang="en-US" dirty="0"/>
              <a:t>40-22. Absorption spectrum for </a:t>
            </a:r>
            <a:r>
              <a:rPr lang="en-US" dirty="0" err="1"/>
              <a:t>HCl</a:t>
            </a:r>
            <a:r>
              <a:rPr lang="en-US" dirty="0"/>
              <a:t> molecules. Lines on the left correspond to transitions where </a:t>
            </a:r>
            <a:r>
              <a:rPr lang="en-US" dirty="0" err="1"/>
              <a:t>l</a:t>
            </a:r>
            <a:r>
              <a:rPr lang="en-US" dirty="0"/>
              <a:t> -&gt; </a:t>
            </a:r>
            <a:r>
              <a:rPr lang="en-US" dirty="0" err="1"/>
              <a:t>l</a:t>
            </a:r>
            <a:r>
              <a:rPr lang="en-US" dirty="0"/>
              <a:t> - 1; those on the right are for </a:t>
            </a:r>
            <a:r>
              <a:rPr lang="en-US" dirty="0" err="1"/>
              <a:t>l</a:t>
            </a:r>
            <a:r>
              <a:rPr lang="en-US" dirty="0"/>
              <a:t> -&gt; </a:t>
            </a:r>
            <a:r>
              <a:rPr lang="en-US" dirty="0" err="1"/>
              <a:t>l</a:t>
            </a:r>
            <a:r>
              <a:rPr lang="en-US" dirty="0"/>
              <a:t> + 1. Each line has a double peak because chlorine has two isotopes of different mass and different moment of inertia</a:t>
            </a:r>
            <a:r>
              <a:rPr lang="en-US" dirty="0" smtClean="0"/>
              <a:t>.   </a:t>
            </a:r>
            <a:r>
              <a:rPr lang="en-US" dirty="0" err="1" smtClean="0"/>
              <a:t>Grotere</a:t>
            </a:r>
            <a:r>
              <a:rPr lang="en-US" dirty="0" smtClean="0"/>
              <a:t> mu </a:t>
            </a:r>
            <a:r>
              <a:rPr lang="en-US" dirty="0" smtClean="0">
                <a:sym typeface="Wingdings"/>
              </a:rPr>
              <a:t> </a:t>
            </a:r>
            <a:r>
              <a:rPr lang="en-US" dirty="0" err="1" smtClean="0">
                <a:sym typeface="Wingdings"/>
              </a:rPr>
              <a:t>kleinere</a:t>
            </a:r>
            <a:r>
              <a:rPr lang="en-US" dirty="0" smtClean="0">
                <a:sym typeface="Wingdings"/>
              </a:rPr>
              <a:t> delta E.</a:t>
            </a:r>
          </a:p>
          <a:p>
            <a:r>
              <a:rPr lang="en-US" dirty="0" err="1" smtClean="0">
                <a:sym typeface="Wingdings"/>
              </a:rPr>
              <a:t>Gereduceerde</a:t>
            </a:r>
            <a:r>
              <a:rPr lang="en-US" baseline="0" dirty="0" smtClean="0">
                <a:sym typeface="Wingdings"/>
              </a:rPr>
              <a:t> </a:t>
            </a:r>
            <a:r>
              <a:rPr lang="en-US" baseline="0" dirty="0" err="1" smtClean="0">
                <a:sym typeface="Wingdings"/>
              </a:rPr>
              <a:t>massa</a:t>
            </a:r>
            <a:r>
              <a:rPr lang="en-US" baseline="0" dirty="0" smtClean="0">
                <a:sym typeface="Wingdings"/>
              </a:rPr>
              <a:t>: </a:t>
            </a:r>
            <a:r>
              <a:rPr lang="en-US" dirty="0" smtClean="0">
                <a:effectLst/>
              </a:rPr>
              <a:t>The relative acceleration </a:t>
            </a:r>
            <a:r>
              <a:rPr lang="en-US" b="1" dirty="0" err="1" smtClean="0">
                <a:effectLst/>
              </a:rPr>
              <a:t>a</a:t>
            </a:r>
            <a:r>
              <a:rPr lang="en-US" baseline="-25000" dirty="0" err="1" smtClean="0">
                <a:effectLst/>
              </a:rPr>
              <a:t>rel</a:t>
            </a:r>
            <a:r>
              <a:rPr lang="en-US" dirty="0" smtClean="0">
                <a:effectLst/>
              </a:rPr>
              <a:t> = a1-</a:t>
            </a:r>
            <a:r>
              <a:rPr lang="en-US" baseline="0" dirty="0" smtClean="0">
                <a:effectLst/>
              </a:rPr>
              <a:t> a2 </a:t>
            </a:r>
            <a:r>
              <a:rPr lang="en-US" dirty="0" smtClean="0">
                <a:effectLst/>
              </a:rPr>
              <a:t>between the two bodies is given by a1-</a:t>
            </a:r>
            <a:r>
              <a:rPr lang="en-US" baseline="0" dirty="0" smtClean="0">
                <a:effectLst/>
              </a:rPr>
              <a:t> a2 = </a:t>
            </a:r>
            <a:r>
              <a:rPr lang="en-US" dirty="0" smtClean="0">
                <a:effectLst/>
              </a:rPr>
              <a:t>F12 / mu  https://en.wikipedia.org/wiki/Reduced_mass</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err="1" smtClean="0">
                <a:sym typeface="Wingdings"/>
              </a:rPr>
              <a:t>Gereduceerde</a:t>
            </a:r>
            <a:r>
              <a:rPr lang="en-US" baseline="0" dirty="0" smtClean="0">
                <a:sym typeface="Wingdings"/>
              </a:rPr>
              <a:t> </a:t>
            </a:r>
            <a:r>
              <a:rPr lang="en-US" baseline="0" dirty="0" err="1" smtClean="0">
                <a:sym typeface="Wingdings"/>
              </a:rPr>
              <a:t>massa</a:t>
            </a:r>
            <a:r>
              <a:rPr lang="en-US" baseline="0" dirty="0" smtClean="0">
                <a:sym typeface="Wingdings"/>
              </a:rPr>
              <a:t> mu: = 1/ (1/m1 + 1/m2)  m1 * m2 / (m1 + m2) </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err="1" smtClean="0">
                <a:sym typeface="Wingdings"/>
              </a:rPr>
              <a:t>Mu_H</a:t>
            </a:r>
            <a:r>
              <a:rPr lang="en-US" baseline="0" dirty="0" smtClean="0">
                <a:sym typeface="Wingdings"/>
              </a:rPr>
              <a:t> : </a:t>
            </a:r>
            <a:r>
              <a:rPr lang="en-US" baseline="0" dirty="0" err="1" smtClean="0">
                <a:sym typeface="Wingdings"/>
              </a:rPr>
              <a:t>m_H</a:t>
            </a:r>
            <a:r>
              <a:rPr lang="en-US" baseline="0" dirty="0" smtClean="0">
                <a:sym typeface="Wingdings"/>
              </a:rPr>
              <a:t>/2m_H = ½ </a:t>
            </a:r>
            <a:r>
              <a:rPr lang="en-US" baseline="0" dirty="0" err="1" smtClean="0">
                <a:sym typeface="Wingdings"/>
              </a:rPr>
              <a:t>m_H</a:t>
            </a:r>
            <a:endParaRPr lang="en-US" baseline="0" dirty="0" smtClean="0">
              <a:sym typeface="Wingdings"/>
            </a:endParaRPr>
          </a:p>
          <a:p>
            <a:endParaRPr lang="en-US" dirty="0"/>
          </a:p>
        </p:txBody>
      </p:sp>
    </p:spTree>
    <p:extLst>
      <p:ext uri="{BB962C8B-B14F-4D97-AF65-F5344CB8AC3E}">
        <p14:creationId xmlns:p14="http://schemas.microsoft.com/office/powerpoint/2010/main" val="651626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Calibri" pitchFamily="-1" charset="0"/>
                <a:ea typeface="ＭＳ Ｐゴシック" pitchFamily="-1" charset="-128"/>
                <a:cs typeface="ＭＳ Ｐゴシック" pitchFamily="-1" charset="-128"/>
              </a:rPr>
              <a:t>Li+ ion,</a:t>
            </a:r>
            <a:r>
              <a:rPr lang="en-US" sz="1200" kern="1200" baseline="0" dirty="0" smtClean="0">
                <a:solidFill>
                  <a:schemeClr val="tx1"/>
                </a:solidFill>
                <a:latin typeface="Calibri" pitchFamily="-1" charset="0"/>
                <a:ea typeface="ＭＳ Ｐゴシック" pitchFamily="-1" charset="-128"/>
                <a:cs typeface="ＭＳ Ｐゴシック" pitchFamily="-1" charset="-128"/>
              </a:rPr>
              <a:t> F- </a:t>
            </a:r>
            <a:r>
              <a:rPr lang="en-US" sz="1200" kern="1200" dirty="0" smtClean="0">
                <a:solidFill>
                  <a:schemeClr val="tx1"/>
                </a:solidFill>
                <a:latin typeface="Calibri" pitchFamily="-1" charset="0"/>
                <a:ea typeface="ＭＳ Ｐゴシック" pitchFamily="-1" charset="-128"/>
                <a:cs typeface="ＭＳ Ｐゴシック" pitchFamily="-1" charset="-128"/>
              </a:rPr>
              <a:t>ion</a:t>
            </a:r>
            <a:endParaRPr lang="en-US" sz="1200" kern="1200" baseline="0" dirty="0" smtClean="0">
              <a:solidFill>
                <a:schemeClr val="tx1"/>
              </a:solidFill>
              <a:latin typeface="Calibri" pitchFamily="-1" charset="0"/>
              <a:ea typeface="ＭＳ Ｐゴシック" pitchFamily="-1" charset="-128"/>
              <a:cs typeface="ＭＳ Ｐゴシック" pitchFamily="-1" charset="-128"/>
            </a:endParaRPr>
          </a:p>
          <a:p>
            <a:r>
              <a:rPr lang="en-US" sz="1200" kern="1200" dirty="0" smtClean="0">
                <a:solidFill>
                  <a:schemeClr val="tx1"/>
                </a:solidFill>
                <a:latin typeface="Calibri" pitchFamily="-1" charset="0"/>
                <a:ea typeface="ＭＳ Ｐゴシック" pitchFamily="-1" charset="-128"/>
                <a:cs typeface="ＭＳ Ｐゴシック" pitchFamily="-1" charset="-128"/>
              </a:rPr>
              <a:t>According to the problem statement, 5.39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of energy is required to make an Li+ ion from neutral Li, and 3.41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of energy is released when an F atom becomes an  </a:t>
            </a:r>
            <a:r>
              <a:rPr lang="en-US" sz="1200" kern="1200" baseline="0" dirty="0" smtClean="0">
                <a:solidFill>
                  <a:schemeClr val="tx1"/>
                </a:solidFill>
                <a:latin typeface="Calibri" pitchFamily="-1" charset="0"/>
                <a:ea typeface="ＭＳ Ｐゴシック" pitchFamily="-1" charset="-128"/>
                <a:cs typeface="ＭＳ Ｐゴシック" pitchFamily="-1" charset="-128"/>
              </a:rPr>
              <a:t>F- </a:t>
            </a:r>
            <a:r>
              <a:rPr lang="en-US" sz="1200" kern="1200" dirty="0" smtClean="0">
                <a:solidFill>
                  <a:schemeClr val="tx1"/>
                </a:solidFill>
                <a:latin typeface="Calibri" pitchFamily="-1" charset="0"/>
                <a:ea typeface="ＭＳ Ｐゴシック" pitchFamily="-1" charset="-128"/>
                <a:cs typeface="ＭＳ Ｐゴシック" pitchFamily="-1" charset="-128"/>
              </a:rPr>
              <a:t>ion.  That means that a net energy input of 5.39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 3.41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 1.98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is needed to form the ions.  We calculate the negative potential energy of the attraction between the two ions.</a:t>
            </a:r>
            <a:r>
              <a:rPr lang="en-US" sz="1200" kern="1200" baseline="0" dirty="0" smtClean="0">
                <a:solidFill>
                  <a:schemeClr val="tx1"/>
                </a:solidFill>
                <a:latin typeface="Calibri" pitchFamily="-1" charset="0"/>
                <a:ea typeface="ＭＳ Ｐゴシック" pitchFamily="-1" charset="-128"/>
                <a:cs typeface="ＭＳ Ｐゴシック" pitchFamily="-1" charset="-128"/>
              </a:rPr>
              <a:t> = -9.21eV</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r>
              <a:rPr lang="en-US" sz="1200" kern="1200" dirty="0" smtClean="0">
                <a:solidFill>
                  <a:schemeClr val="tx1"/>
                </a:solidFill>
                <a:latin typeface="Calibri" pitchFamily="-1" charset="0"/>
                <a:ea typeface="ＭＳ Ｐゴシック" pitchFamily="-1" charset="-128"/>
                <a:cs typeface="ＭＳ Ｐゴシック" pitchFamily="-1" charset="-128"/>
              </a:rPr>
              <a:t>The binding energy should therefore be 9.21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 1.98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 7.23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But the actual binding energy is only 5.95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Thus the energy associated with the repulsion of the electron clouds is 7.23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 5.95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 1.28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36</a:t>
            </a:fld>
            <a:endParaRPr lang="nl-NL"/>
          </a:p>
        </p:txBody>
      </p:sp>
    </p:spTree>
    <p:extLst>
      <p:ext uri="{BB962C8B-B14F-4D97-AF65-F5344CB8AC3E}">
        <p14:creationId xmlns:p14="http://schemas.microsoft.com/office/powerpoint/2010/main" val="11400682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Calibri" pitchFamily="-1" charset="0"/>
                <a:ea typeface="ＭＳ Ｐゴシック" pitchFamily="-1" charset="-128"/>
                <a:cs typeface="ＭＳ Ｐゴシック" pitchFamily="-1" charset="-128"/>
              </a:rPr>
              <a:t>Li+ ion,</a:t>
            </a:r>
            <a:r>
              <a:rPr lang="en-US" sz="1200" kern="1200" baseline="0" dirty="0" smtClean="0">
                <a:solidFill>
                  <a:schemeClr val="tx1"/>
                </a:solidFill>
                <a:latin typeface="Calibri" pitchFamily="-1" charset="0"/>
                <a:ea typeface="ＭＳ Ｐゴシック" pitchFamily="-1" charset="-128"/>
                <a:cs typeface="ＭＳ Ｐゴシック" pitchFamily="-1" charset="-128"/>
              </a:rPr>
              <a:t> F- </a:t>
            </a:r>
            <a:r>
              <a:rPr lang="en-US" sz="1200" kern="1200" dirty="0" smtClean="0">
                <a:solidFill>
                  <a:schemeClr val="tx1"/>
                </a:solidFill>
                <a:latin typeface="Calibri" pitchFamily="-1" charset="0"/>
                <a:ea typeface="ＭＳ Ｐゴシック" pitchFamily="-1" charset="-128"/>
                <a:cs typeface="ＭＳ Ｐゴシック" pitchFamily="-1" charset="-128"/>
              </a:rPr>
              <a:t>ion</a:t>
            </a:r>
            <a:endParaRPr lang="en-US" sz="1200" kern="1200" baseline="0" dirty="0" smtClean="0">
              <a:solidFill>
                <a:schemeClr val="tx1"/>
              </a:solidFill>
              <a:latin typeface="Calibri" pitchFamily="-1" charset="0"/>
              <a:ea typeface="ＭＳ Ｐゴシック" pitchFamily="-1" charset="-128"/>
              <a:cs typeface="ＭＳ Ｐゴシック" pitchFamily="-1" charset="-128"/>
            </a:endParaRPr>
          </a:p>
          <a:p>
            <a:r>
              <a:rPr lang="en-US" sz="1200" kern="1200" dirty="0" smtClean="0">
                <a:solidFill>
                  <a:schemeClr val="tx1"/>
                </a:solidFill>
                <a:latin typeface="Calibri" pitchFamily="-1" charset="0"/>
                <a:ea typeface="ＭＳ Ｐゴシック" pitchFamily="-1" charset="-128"/>
                <a:cs typeface="ＭＳ Ｐゴシック" pitchFamily="-1" charset="-128"/>
              </a:rPr>
              <a:t>According to the problem statement, 5.39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of energy is required to make an Li+ ion from neutral Li, and 3.41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of energy is released when an F atom becomes an  </a:t>
            </a:r>
            <a:r>
              <a:rPr lang="en-US" sz="1200" kern="1200" baseline="0" dirty="0" smtClean="0">
                <a:solidFill>
                  <a:schemeClr val="tx1"/>
                </a:solidFill>
                <a:latin typeface="Calibri" pitchFamily="-1" charset="0"/>
                <a:ea typeface="ＭＳ Ｐゴシック" pitchFamily="-1" charset="-128"/>
                <a:cs typeface="ＭＳ Ｐゴシック" pitchFamily="-1" charset="-128"/>
              </a:rPr>
              <a:t>F- </a:t>
            </a:r>
            <a:r>
              <a:rPr lang="en-US" sz="1200" kern="1200" dirty="0" smtClean="0">
                <a:solidFill>
                  <a:schemeClr val="tx1"/>
                </a:solidFill>
                <a:latin typeface="Calibri" pitchFamily="-1" charset="0"/>
                <a:ea typeface="ＭＳ Ｐゴシック" pitchFamily="-1" charset="-128"/>
                <a:cs typeface="ＭＳ Ｐゴシック" pitchFamily="-1" charset="-128"/>
              </a:rPr>
              <a:t>ion.  That means that a net energy input of 5.39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 3.41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 1.98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is needed to form the ions.  We calculate the negative potential energy of the attraction between the two ions.</a:t>
            </a:r>
            <a:r>
              <a:rPr lang="en-US" sz="1200" kern="1200" baseline="0" dirty="0" smtClean="0">
                <a:solidFill>
                  <a:schemeClr val="tx1"/>
                </a:solidFill>
                <a:latin typeface="Calibri" pitchFamily="-1" charset="0"/>
                <a:ea typeface="ＭＳ Ｐゴシック" pitchFamily="-1" charset="-128"/>
                <a:cs typeface="ＭＳ Ｐゴシック" pitchFamily="-1" charset="-128"/>
              </a:rPr>
              <a:t> = -9.21eV</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r>
              <a:rPr lang="en-US" sz="1200" kern="1200" dirty="0" smtClean="0">
                <a:solidFill>
                  <a:schemeClr val="tx1"/>
                </a:solidFill>
                <a:latin typeface="Calibri" pitchFamily="-1" charset="0"/>
                <a:ea typeface="ＭＳ Ｐゴシック" pitchFamily="-1" charset="-128"/>
                <a:cs typeface="ＭＳ Ｐゴシック" pitchFamily="-1" charset="-128"/>
              </a:rPr>
              <a:t>The binding energy should therefore be 9.21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 1.98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 7.23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But the actual binding energy is only 5.95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Thus the energy associated with the repulsion of the electron clouds is 7.23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 5.95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 = 1.28 </a:t>
            </a:r>
            <a:r>
              <a:rPr lang="en-US" sz="1200" kern="1200" dirty="0" err="1" smtClean="0">
                <a:solidFill>
                  <a:schemeClr val="tx1"/>
                </a:solidFill>
                <a:latin typeface="Calibri" pitchFamily="-1" charset="0"/>
                <a:ea typeface="ＭＳ Ｐゴシック" pitchFamily="-1" charset="-128"/>
                <a:cs typeface="ＭＳ Ｐゴシック" pitchFamily="-1" charset="-128"/>
              </a:rPr>
              <a:t>eV</a:t>
            </a:r>
            <a:r>
              <a:rPr lang="en-US" sz="1200" kern="1200" dirty="0" smtClean="0">
                <a:solidFill>
                  <a:schemeClr val="tx1"/>
                </a:solidFill>
                <a:latin typeface="Calibri" pitchFamily="-1" charset="0"/>
                <a:ea typeface="ＭＳ Ｐゴシック" pitchFamily="-1" charset="-128"/>
                <a:cs typeface="ＭＳ Ｐゴシック" pitchFamily="-1" charset="-128"/>
              </a:rPr>
              <a:t>.</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37</a:t>
            </a:fld>
            <a:endParaRPr lang="nl-NL"/>
          </a:p>
        </p:txBody>
      </p:sp>
    </p:spTree>
    <p:extLst>
      <p:ext uri="{BB962C8B-B14F-4D97-AF65-F5344CB8AC3E}">
        <p14:creationId xmlns:p14="http://schemas.microsoft.com/office/powerpoint/2010/main" val="21832421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http://www.coolgizmotoys.com/2012/04/gs2-is-it-scientifically-possible-to-climb-walls-like-spiderman.html</a:t>
            </a:r>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38</a:t>
            </a:fld>
            <a:endParaRPr lang="nl-NL"/>
          </a:p>
        </p:txBody>
      </p:sp>
    </p:spTree>
    <p:extLst>
      <p:ext uri="{BB962C8B-B14F-4D97-AF65-F5344CB8AC3E}">
        <p14:creationId xmlns:p14="http://schemas.microsoft.com/office/powerpoint/2010/main" val="3417724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http://www.steelguru.com/article/details/MjU%3D/Solid_State_Structure.html</a:t>
            </a:r>
          </a:p>
          <a:p>
            <a:r>
              <a:rPr lang="en-US" smtClean="0"/>
              <a:t>http://mini.physics.sunysb.edu/~marivi/TEACHING-OLD/PHY313/doku.php?id=lectures:5</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39</a:t>
            </a:fld>
            <a:endParaRPr lang="nl-NL"/>
          </a:p>
        </p:txBody>
      </p:sp>
    </p:spTree>
    <p:extLst>
      <p:ext uri="{BB962C8B-B14F-4D97-AF65-F5344CB8AC3E}">
        <p14:creationId xmlns:p14="http://schemas.microsoft.com/office/powerpoint/2010/main" val="21238873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http://www.ieong.net/ee3106/Lecture1.pdf</a:t>
            </a:r>
          </a:p>
          <a:p>
            <a:r>
              <a:rPr lang="en-US" sz="1200" kern="1200" dirty="0" smtClean="0">
                <a:solidFill>
                  <a:schemeClr val="tx1"/>
                </a:solidFill>
                <a:latin typeface="Calibri" pitchFamily="-1" charset="0"/>
                <a:ea typeface="ＭＳ Ｐゴシック" pitchFamily="-1" charset="-128"/>
                <a:cs typeface="ＭＳ Ｐゴシック" pitchFamily="-1" charset="-128"/>
              </a:rPr>
              <a:t>Grain boundary : </a:t>
            </a:r>
            <a:r>
              <a:rPr lang="en-US" sz="1200" kern="1200" dirty="0" err="1" smtClean="0">
                <a:solidFill>
                  <a:schemeClr val="tx1"/>
                </a:solidFill>
                <a:latin typeface="Calibri" pitchFamily="-1" charset="0"/>
                <a:ea typeface="ＭＳ Ｐゴシック" pitchFamily="-1" charset="-128"/>
                <a:cs typeface="ＭＳ Ｐゴシック" pitchFamily="-1" charset="-128"/>
              </a:rPr>
              <a:t>Korrelgrens</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40</a:t>
            </a:fld>
            <a:endParaRPr lang="nl-NL"/>
          </a:p>
        </p:txBody>
      </p:sp>
    </p:spTree>
    <p:extLst>
      <p:ext uri="{BB962C8B-B14F-4D97-AF65-F5344CB8AC3E}">
        <p14:creationId xmlns:p14="http://schemas.microsoft.com/office/powerpoint/2010/main" val="4185648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a:t>
            </a:r>
            <a:r>
              <a:rPr lang="en-US" dirty="0" err="1" smtClean="0"/>
              <a:t>www.weizmann.ac.il/chemphys/bouchbinder/ri.html</a:t>
            </a:r>
            <a:endParaRPr lang="en-US" dirty="0" smtClean="0"/>
          </a:p>
          <a:p>
            <a:r>
              <a:rPr lang="en-US" dirty="0" smtClean="0"/>
              <a:t>Visualization of the composition of a computer simulated amorphous silicon in terms of solid-like (blue) and liquid-like (green) atomic environments, courtesy of M. </a:t>
            </a:r>
            <a:r>
              <a:rPr lang="en-US" dirty="0" err="1" smtClean="0"/>
              <a:t>Demkowicz</a:t>
            </a:r>
            <a:r>
              <a:rPr lang="en-US" dirty="0" smtClean="0"/>
              <a:t> (see also Phil. Mag. 86, 4153 (2006)). A theoretical analysis of the deformation of this simulated amorphous silicon is presented in Phys. Rev. E 75, 036107 (2007). 	</a:t>
            </a:r>
          </a:p>
          <a:p>
            <a:r>
              <a:rPr lang="en-US" dirty="0" err="1" smtClean="0"/>
              <a:t>Kunsmatige</a:t>
            </a:r>
            <a:r>
              <a:rPr lang="en-US" baseline="0" dirty="0" smtClean="0"/>
              <a:t> </a:t>
            </a:r>
            <a:r>
              <a:rPr lang="en-US" baseline="0" dirty="0" err="1" smtClean="0"/>
              <a:t>diamantstructuur</a:t>
            </a:r>
            <a:r>
              <a:rPr lang="en-US" baseline="0" dirty="0" smtClean="0"/>
              <a:t> </a:t>
            </a:r>
            <a:r>
              <a:rPr lang="en-US" baseline="0" dirty="0" err="1" smtClean="0"/>
              <a:t>ge-etst</a:t>
            </a:r>
            <a:r>
              <a:rPr lang="en-US" baseline="0" dirty="0" smtClean="0"/>
              <a:t> in </a:t>
            </a:r>
            <a:r>
              <a:rPr lang="en-US" baseline="0" dirty="0" err="1" smtClean="0"/>
              <a:t>silicium</a:t>
            </a:r>
            <a:r>
              <a:rPr lang="en-US" baseline="0" dirty="0" smtClean="0"/>
              <a:t> (</a:t>
            </a:r>
            <a:r>
              <a:rPr lang="en-US" baseline="0" dirty="0" err="1" smtClean="0"/>
              <a:t>fotonisch</a:t>
            </a:r>
            <a:r>
              <a:rPr lang="en-US" baseline="0" dirty="0" smtClean="0"/>
              <a:t> </a:t>
            </a:r>
            <a:r>
              <a:rPr lang="en-US" baseline="0" dirty="0" err="1" smtClean="0"/>
              <a:t>kristal</a:t>
            </a:r>
            <a:r>
              <a:rPr lang="en-US" baseline="0" dirty="0" smtClean="0"/>
              <a:t>): http://www.stw.nl/Nieuws/20111103.htm</a:t>
            </a:r>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41</a:t>
            </a:fld>
            <a:endParaRPr lang="nl-NL"/>
          </a:p>
        </p:txBody>
      </p:sp>
    </p:spTree>
    <p:extLst>
      <p:ext uri="{BB962C8B-B14F-4D97-AF65-F5344CB8AC3E}">
        <p14:creationId xmlns:p14="http://schemas.microsoft.com/office/powerpoint/2010/main" val="1285854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dirty="0" smtClean="0">
                <a:solidFill>
                  <a:schemeClr val="tx1"/>
                </a:solidFill>
                <a:latin typeface="Calibri" pitchFamily="-1" charset="0"/>
                <a:ea typeface="ＭＳ Ｐゴシック" pitchFamily="-1" charset="-128"/>
                <a:cs typeface="ＭＳ Ｐゴシック" pitchFamily="-1" charset="-128"/>
                <a:hlinkClick r:id="rId3"/>
              </a:rPr>
              <a:t>Lasermedium</a:t>
            </a:r>
            <a:r>
              <a:rPr lang="en-US" sz="1200" i="1" kern="1200" dirty="0" smtClean="0">
                <a:solidFill>
                  <a:schemeClr val="tx1"/>
                </a:solidFill>
                <a:latin typeface="Calibri" pitchFamily="-1" charset="0"/>
                <a:ea typeface="ＭＳ Ｐゴシック" pitchFamily="-1" charset="-128"/>
                <a:cs typeface="ＭＳ Ｐゴシック" pitchFamily="-1" charset="-128"/>
              </a:rPr>
              <a:t>: http://www.enlightenyourmind.net/Graphics/laser2.jpggain medium, optical gain medium, active gain medium, active laser medium</a:t>
            </a:r>
            <a:r>
              <a:rPr lang="en-US" sz="1200" i="1" kern="1200" dirty="0" smtClean="0">
                <a:solidFill>
                  <a:schemeClr val="tx1"/>
                </a:solidFill>
                <a:latin typeface="Calibri" pitchFamily="-1" charset="0"/>
                <a:ea typeface="ＭＳ Ｐゴシック" pitchFamily="-1" charset="-128"/>
                <a:cs typeface="ＭＳ Ｐゴシック" pitchFamily="-1" charset="-128"/>
                <a:hlinkClick r:id="rId3"/>
              </a:rPr>
              <a:t>,</a:t>
            </a:r>
            <a:endParaRPr lang="en-US" sz="1200" i="1" kern="1200" dirty="0" smtClean="0">
              <a:solidFill>
                <a:schemeClr val="tx1"/>
              </a:solidFill>
              <a:latin typeface="Calibri" pitchFamily="-1" charset="0"/>
              <a:ea typeface="ＭＳ Ｐゴシック" pitchFamily="-1" charset="-128"/>
              <a:cs typeface="ＭＳ Ｐゴシック" pitchFamily="-1" charset="-128"/>
            </a:endParaRPr>
          </a:p>
          <a:p>
            <a:pPr marL="228600" indent="-228600">
              <a:buAutoNum type="arabicPeriod"/>
            </a:pPr>
            <a:r>
              <a:rPr lang="en-US" sz="1200" kern="1200" dirty="0" smtClean="0">
                <a:solidFill>
                  <a:schemeClr val="tx1"/>
                </a:solidFill>
                <a:latin typeface="Calibri" pitchFamily="-1" charset="0"/>
                <a:ea typeface="ＭＳ Ｐゴシック" pitchFamily="-1" charset="-128"/>
                <a:cs typeface="ＭＳ Ｐゴシック" pitchFamily="-1" charset="-128"/>
              </a:rPr>
              <a:t>Active laser medium 2. Laser pumping energy 3. High reflector 4. Output coupler (partially reflecting) 5.</a:t>
            </a:r>
            <a:r>
              <a:rPr lang="en-US" sz="1200" kern="1200" baseline="0" dirty="0" smtClean="0">
                <a:solidFill>
                  <a:schemeClr val="tx1"/>
                </a:solidFill>
                <a:latin typeface="Calibri" pitchFamily="-1" charset="0"/>
                <a:ea typeface="ＭＳ Ｐゴシック" pitchFamily="-1" charset="-128"/>
                <a:cs typeface="ＭＳ Ｐゴシック" pitchFamily="-1" charset="-128"/>
              </a:rPr>
              <a:t> coherent, intense plane wave</a:t>
            </a:r>
            <a:endParaRPr lang="en-US" sz="1200" kern="1200" dirty="0" smtClean="0">
              <a:solidFill>
                <a:schemeClr val="tx1"/>
              </a:solidFill>
              <a:latin typeface="Calibri" pitchFamily="-1" charset="0"/>
              <a:ea typeface="ＭＳ Ｐゴシック" pitchFamily="-1" charset="-128"/>
              <a:cs typeface="ＭＳ Ｐゴシック" pitchFamily="-1" charset="-128"/>
            </a:endParaRPr>
          </a:p>
          <a:p>
            <a:pPr marL="228600" indent="-228600">
              <a:buNone/>
            </a:pPr>
            <a:endParaRPr lang="en-US" dirty="0" smtClean="0"/>
          </a:p>
          <a:p>
            <a:pPr marL="228600" indent="-228600">
              <a:buNone/>
            </a:pPr>
            <a:r>
              <a:rPr lang="en-US" dirty="0" smtClean="0"/>
              <a:t>1  </a:t>
            </a:r>
            <a:r>
              <a:rPr lang="en-US" dirty="0" err="1" smtClean="0"/>
              <a:t>pompen</a:t>
            </a:r>
            <a:r>
              <a:rPr lang="en-US" dirty="0" smtClean="0"/>
              <a:t> + </a:t>
            </a:r>
            <a:r>
              <a:rPr lang="en-US" dirty="0" err="1" smtClean="0"/>
              <a:t>populatie</a:t>
            </a:r>
            <a:r>
              <a:rPr lang="en-US" dirty="0" smtClean="0"/>
              <a:t> </a:t>
            </a:r>
            <a:r>
              <a:rPr lang="en-US" dirty="0" err="1" smtClean="0"/>
              <a:t>inversie</a:t>
            </a:r>
            <a:r>
              <a:rPr lang="en-US" dirty="0" smtClean="0"/>
              <a:t> (</a:t>
            </a:r>
            <a:r>
              <a:rPr lang="en-US" dirty="0" err="1" smtClean="0"/>
              <a:t>energie</a:t>
            </a:r>
            <a:r>
              <a:rPr lang="en-US" dirty="0" smtClean="0"/>
              <a:t> </a:t>
            </a:r>
            <a:r>
              <a:rPr lang="en-US" dirty="0" err="1" smtClean="0"/>
              <a:t>toevoegen</a:t>
            </a:r>
            <a:r>
              <a:rPr lang="en-US" dirty="0" smtClean="0"/>
              <a:t>), </a:t>
            </a:r>
          </a:p>
          <a:p>
            <a:pPr marL="228600" indent="-228600">
              <a:buNone/>
            </a:pPr>
            <a:r>
              <a:rPr lang="en-US" dirty="0" smtClean="0"/>
              <a:t>2  </a:t>
            </a:r>
            <a:r>
              <a:rPr lang="en-US" dirty="0" err="1" smtClean="0"/>
              <a:t>spiegels</a:t>
            </a:r>
            <a:r>
              <a:rPr lang="en-US" dirty="0" smtClean="0"/>
              <a:t> + </a:t>
            </a:r>
            <a:r>
              <a:rPr lang="en-US" dirty="0" err="1" smtClean="0"/>
              <a:t>metastabiele</a:t>
            </a:r>
            <a:r>
              <a:rPr lang="en-US" dirty="0" smtClean="0"/>
              <a:t> </a:t>
            </a:r>
            <a:r>
              <a:rPr lang="en-US" dirty="0" err="1" smtClean="0"/>
              <a:t>toestand</a:t>
            </a:r>
            <a:r>
              <a:rPr lang="en-US" dirty="0" smtClean="0"/>
              <a:t> (</a:t>
            </a:r>
            <a:r>
              <a:rPr lang="en-US" dirty="0" err="1" smtClean="0"/>
              <a:t>energie</a:t>
            </a:r>
            <a:r>
              <a:rPr lang="en-US" dirty="0" smtClean="0"/>
              <a:t> </a:t>
            </a:r>
            <a:r>
              <a:rPr lang="en-US" dirty="0" err="1" smtClean="0"/>
              <a:t>opslaan</a:t>
            </a:r>
            <a:r>
              <a:rPr lang="en-US" dirty="0" smtClean="0"/>
              <a:t>)</a:t>
            </a:r>
          </a:p>
          <a:p>
            <a:pPr marL="228600" indent="-228600">
              <a:buNone/>
            </a:pPr>
            <a:r>
              <a:rPr lang="en-US" dirty="0" smtClean="0"/>
              <a:t>3  </a:t>
            </a:r>
            <a:r>
              <a:rPr lang="en-US" dirty="0" err="1" smtClean="0"/>
              <a:t>gestimuleerde</a:t>
            </a:r>
            <a:r>
              <a:rPr lang="en-US" dirty="0" smtClean="0"/>
              <a:t> </a:t>
            </a:r>
            <a:r>
              <a:rPr lang="en-US" dirty="0" err="1" smtClean="0"/>
              <a:t>emissie</a:t>
            </a:r>
            <a:r>
              <a:rPr lang="en-US" dirty="0" smtClean="0"/>
              <a:t> + </a:t>
            </a:r>
            <a:r>
              <a:rPr lang="en-US" dirty="0" err="1" smtClean="0"/>
              <a:t>gedeeltelijk</a:t>
            </a:r>
            <a:r>
              <a:rPr lang="en-US" dirty="0" smtClean="0"/>
              <a:t> </a:t>
            </a:r>
            <a:r>
              <a:rPr lang="en-US" dirty="0" err="1" smtClean="0"/>
              <a:t>doorlatende</a:t>
            </a:r>
            <a:r>
              <a:rPr lang="en-US" dirty="0" smtClean="0"/>
              <a:t> </a:t>
            </a:r>
            <a:r>
              <a:rPr lang="en-US" dirty="0" err="1" smtClean="0"/>
              <a:t>spiegel</a:t>
            </a:r>
            <a:r>
              <a:rPr lang="en-US" dirty="0" smtClean="0"/>
              <a:t> (</a:t>
            </a:r>
            <a:r>
              <a:rPr lang="en-US" dirty="0" err="1" smtClean="0"/>
              <a:t>vrijmaken</a:t>
            </a:r>
            <a:r>
              <a:rPr lang="en-US" dirty="0" smtClean="0"/>
              <a:t> </a:t>
            </a:r>
            <a:r>
              <a:rPr lang="en-US" dirty="0" err="1" smtClean="0"/>
              <a:t>energie</a:t>
            </a:r>
            <a:r>
              <a:rPr lang="en-US" dirty="0" smtClean="0"/>
              <a:t> via </a:t>
            </a:r>
            <a:r>
              <a:rPr lang="en-US" dirty="0" err="1" smtClean="0"/>
              <a:t>sneeuwbaleffect</a:t>
            </a:r>
            <a:r>
              <a:rPr lang="en-US" dirty="0" smtClean="0"/>
              <a:t> </a:t>
            </a:r>
            <a:r>
              <a:rPr lang="en-US" dirty="0" err="1" smtClean="0"/>
              <a:t>dat</a:t>
            </a:r>
            <a:r>
              <a:rPr lang="en-US" dirty="0" smtClean="0"/>
              <a:t> coherent </a:t>
            </a:r>
            <a:r>
              <a:rPr lang="en-US" dirty="0" err="1" smtClean="0"/>
              <a:t>licht</a:t>
            </a:r>
            <a:r>
              <a:rPr lang="en-US" dirty="0" smtClean="0"/>
              <a:t> </a:t>
            </a:r>
            <a:r>
              <a:rPr lang="en-US" dirty="0" err="1" smtClean="0"/>
              <a:t>oplevert</a:t>
            </a:r>
            <a:r>
              <a:rPr lang="en-US" dirty="0" smtClean="0"/>
              <a:t>)</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5</a:t>
            </a:fld>
            <a:endParaRPr lang="nl-NL"/>
          </a:p>
        </p:txBody>
      </p:sp>
    </p:spTree>
    <p:extLst>
      <p:ext uri="{BB962C8B-B14F-4D97-AF65-F5344CB8AC3E}">
        <p14:creationId xmlns:p14="http://schemas.microsoft.com/office/powerpoint/2010/main" val="1571032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37AFB0-A36D-B04D-9AE4-24E6C5DB2996}" type="slidenum">
              <a:rPr lang="en-US"/>
              <a:pPr/>
              <a:t>6</a:t>
            </a:fld>
            <a:endParaRPr lang="en-US"/>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p:txBody>
          <a:bodyPr/>
          <a:lstStyle/>
          <a:p>
            <a:r>
              <a:rPr lang="en-US" dirty="0"/>
              <a:t>Figure 39-21. Energy levels for He and Ne. He is excited in the electric discharge to the E</a:t>
            </a:r>
            <a:r>
              <a:rPr lang="en-US" baseline="-25000" dirty="0"/>
              <a:t>1</a:t>
            </a:r>
            <a:r>
              <a:rPr lang="en-US" dirty="0"/>
              <a:t> state. This energy is transferred to the E</a:t>
            </a:r>
            <a:r>
              <a:rPr lang="en-US" baseline="-25000" dirty="0"/>
              <a:t>3</a:t>
            </a:r>
            <a:r>
              <a:rPr lang="en-US" dirty="0"/>
              <a:t>’ level of the Ne by collision. E</a:t>
            </a:r>
            <a:r>
              <a:rPr lang="en-US" baseline="-25000" dirty="0"/>
              <a:t>3</a:t>
            </a:r>
            <a:r>
              <a:rPr lang="en-US" dirty="0"/>
              <a:t>’ is </a:t>
            </a:r>
            <a:r>
              <a:rPr lang="en-US" dirty="0" err="1"/>
              <a:t>metastable</a:t>
            </a:r>
            <a:r>
              <a:rPr lang="en-US" dirty="0"/>
              <a:t> and decays to E</a:t>
            </a:r>
            <a:r>
              <a:rPr lang="en-US" baseline="-25000" dirty="0"/>
              <a:t>2</a:t>
            </a:r>
            <a:r>
              <a:rPr lang="en-US" dirty="0"/>
              <a:t>’ by stimulated emission.</a:t>
            </a:r>
          </a:p>
        </p:txBody>
      </p:sp>
    </p:spTree>
    <p:extLst>
      <p:ext uri="{BB962C8B-B14F-4D97-AF65-F5344CB8AC3E}">
        <p14:creationId xmlns:p14="http://schemas.microsoft.com/office/powerpoint/2010/main" val="3206003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37AFB0-A36D-B04D-9AE4-24E6C5DB2996}" type="slidenum">
              <a:rPr lang="en-US"/>
              <a:pPr/>
              <a:t>7</a:t>
            </a:fld>
            <a:endParaRPr lang="en-US"/>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p:txBody>
          <a:bodyPr/>
          <a:lstStyle/>
          <a:p>
            <a:r>
              <a:rPr lang="en-GB" sz="1200" kern="1200" baseline="30000" dirty="0" smtClean="0">
                <a:solidFill>
                  <a:schemeClr val="tx1"/>
                </a:solidFill>
                <a:effectLst/>
                <a:latin typeface="Calibri" pitchFamily="-1" charset="0"/>
                <a:ea typeface="ＭＳ Ｐゴシック" pitchFamily="-1" charset="-128"/>
                <a:cs typeface="ＭＳ Ｐゴシック" pitchFamily="-1" charset="-128"/>
              </a:rPr>
              <a:t>2S+1</a:t>
            </a:r>
            <a:r>
              <a:rPr lang="en-GB" sz="1200" kern="1200" dirty="0" smtClean="0">
                <a:solidFill>
                  <a:schemeClr val="tx1"/>
                </a:solidFill>
                <a:effectLst/>
                <a:latin typeface="Calibri" pitchFamily="-1" charset="0"/>
                <a:ea typeface="ＭＳ Ｐゴシック" pitchFamily="-1" charset="-128"/>
                <a:cs typeface="ＭＳ Ｐゴシック" pitchFamily="-1" charset="-128"/>
              </a:rPr>
              <a:t>L</a:t>
            </a:r>
            <a:r>
              <a:rPr lang="en-GB" sz="1200" kern="1200" baseline="-25000" dirty="0" smtClean="0">
                <a:solidFill>
                  <a:schemeClr val="tx1"/>
                </a:solidFill>
                <a:effectLst/>
                <a:latin typeface="Calibri" pitchFamily="-1" charset="0"/>
                <a:ea typeface="ＭＳ Ｐゴシック" pitchFamily="-1" charset="-128"/>
                <a:cs typeface="ＭＳ Ｐゴシック" pitchFamily="-1" charset="-128"/>
              </a:rPr>
              <a:t>J</a:t>
            </a:r>
            <a:r>
              <a:rPr lang="en-GB" sz="1200" kern="1200" dirty="0" smtClean="0">
                <a:solidFill>
                  <a:schemeClr val="tx1"/>
                </a:solidFill>
                <a:effectLst/>
                <a:latin typeface="Calibri" pitchFamily="-1" charset="0"/>
                <a:ea typeface="ＭＳ Ｐゴシック" pitchFamily="-1" charset="-128"/>
                <a:cs typeface="ＭＳ Ｐゴシック" pitchFamily="-1" charset="-128"/>
              </a:rPr>
              <a:t> the crystal</a:t>
            </a:r>
            <a:r>
              <a:rPr lang="en-GB" sz="1200" kern="1200" baseline="0" dirty="0" smtClean="0">
                <a:solidFill>
                  <a:schemeClr val="tx1"/>
                </a:solidFill>
                <a:effectLst/>
                <a:latin typeface="Calibri" pitchFamily="-1" charset="0"/>
                <a:ea typeface="ＭＳ Ｐゴシック" pitchFamily="-1" charset="-128"/>
                <a:cs typeface="ＭＳ Ｐゴシック" pitchFamily="-1" charset="-128"/>
              </a:rPr>
              <a:t> splits these into J + ½ sublevels.</a:t>
            </a:r>
            <a:endParaRPr lang="en-GB" sz="1200" kern="1200" dirty="0" smtClean="0">
              <a:solidFill>
                <a:schemeClr val="tx1"/>
              </a:solidFill>
              <a:effectLst/>
              <a:latin typeface="Calibri" pitchFamily="-1" charset="0"/>
              <a:ea typeface="ＭＳ Ｐゴシック" pitchFamily="-1" charset="-128"/>
              <a:cs typeface="ＭＳ Ｐゴシック" pitchFamily="-1" charset="-128"/>
            </a:endParaRPr>
          </a:p>
          <a:p>
            <a:r>
              <a:rPr lang="en-GB" sz="1200" kern="1200" dirty="0" smtClean="0">
                <a:solidFill>
                  <a:schemeClr val="tx1"/>
                </a:solidFill>
                <a:effectLst/>
                <a:latin typeface="Calibri" pitchFamily="-1" charset="0"/>
                <a:ea typeface="ＭＳ Ｐゴシック" pitchFamily="-1" charset="-128"/>
                <a:cs typeface="ＭＳ Ｐゴシック" pitchFamily="-1" charset="-128"/>
              </a:rPr>
              <a:t>A carbon-dioxide laser's output is brought about by rotational energy levels and occurs in the far infrared at 10.6 microns</a:t>
            </a:r>
          </a:p>
          <a:p>
            <a:r>
              <a:rPr lang="en-US" dirty="0" smtClean="0"/>
              <a:t>http://technology.niagarac.on.ca/people/mcsele/lasers/Quantum.htm</a:t>
            </a:r>
          </a:p>
          <a:p>
            <a:endParaRPr lang="en-US" dirty="0" smtClean="0"/>
          </a:p>
          <a:p>
            <a:r>
              <a:rPr lang="en-GB" sz="1200" kern="1200" dirty="0" smtClean="0">
                <a:solidFill>
                  <a:schemeClr val="tx1"/>
                </a:solidFill>
                <a:effectLst/>
                <a:latin typeface="Calibri" pitchFamily="-1" charset="0"/>
                <a:ea typeface="ＭＳ Ｐゴシック" pitchFamily="-1" charset="-128"/>
                <a:cs typeface="ＭＳ Ｐゴシック" pitchFamily="-1" charset="-128"/>
              </a:rPr>
              <a:t>Yb3+: </a:t>
            </a:r>
            <a:r>
              <a:rPr lang="en-US" sz="1200" kern="1200" dirty="0" err="1" smtClean="0">
                <a:solidFill>
                  <a:schemeClr val="tx1"/>
                </a:solidFill>
                <a:effectLst/>
                <a:latin typeface="Calibri" pitchFamily="-1" charset="0"/>
                <a:ea typeface="ＭＳ Ｐゴシック" pitchFamily="-1" charset="-128"/>
                <a:cs typeface="ＭＳ Ｐゴシック" pitchFamily="-1" charset="-128"/>
              </a:rPr>
              <a:t>http://www.rp-photonics.com/ytterbium_doped_gain_media.html</a:t>
            </a:r>
            <a:endParaRPr lang="en-US" sz="1200" kern="1200" dirty="0" smtClean="0">
              <a:solidFill>
                <a:schemeClr val="tx1"/>
              </a:solidFill>
              <a:effectLst/>
              <a:latin typeface="Calibri" pitchFamily="-1" charset="0"/>
              <a:ea typeface="ＭＳ Ｐゴシック" pitchFamily="-1" charset="-128"/>
              <a:cs typeface="ＭＳ Ｐゴシック" pitchFamily="-1" charset="-128"/>
            </a:endParaRPr>
          </a:p>
          <a:p>
            <a:r>
              <a:rPr lang="en-GB" sz="1200" kern="1200" dirty="0" smtClean="0">
                <a:solidFill>
                  <a:schemeClr val="tx1"/>
                </a:solidFill>
                <a:effectLst/>
                <a:latin typeface="Calibri" pitchFamily="-1" charset="0"/>
                <a:ea typeface="ＭＳ Ｐゴシック" pitchFamily="-1" charset="-128"/>
                <a:cs typeface="ＭＳ Ｐゴシック" pitchFamily="-1" charset="-128"/>
              </a:rPr>
              <a:t>In a nitrogen laser, for example, the lasing transition is a </a:t>
            </a:r>
            <a:r>
              <a:rPr lang="en-GB" sz="1200" kern="1200" dirty="0" err="1" smtClean="0">
                <a:solidFill>
                  <a:schemeClr val="tx1"/>
                </a:solidFill>
                <a:effectLst/>
                <a:latin typeface="Calibri" pitchFamily="-1" charset="0"/>
                <a:ea typeface="ＭＳ Ｐゴシック" pitchFamily="-1" charset="-128"/>
                <a:cs typeface="ＭＳ Ｐゴシック" pitchFamily="-1" charset="-128"/>
              </a:rPr>
              <a:t>vibronic</a:t>
            </a:r>
            <a:r>
              <a:rPr lang="en-GB" sz="1200" kern="1200" dirty="0" smtClean="0">
                <a:solidFill>
                  <a:schemeClr val="tx1"/>
                </a:solidFill>
                <a:effectLst/>
                <a:latin typeface="Calibri" pitchFamily="-1" charset="0"/>
                <a:ea typeface="ＭＳ Ｐゴシック" pitchFamily="-1" charset="-128"/>
                <a:cs typeface="ＭＳ Ｐゴシック" pitchFamily="-1" charset="-128"/>
              </a:rPr>
              <a:t> one involving both electronic and vibrational levels. This leads to a gas laser transition with relatively broadband output (0.1nm) - many times wider than 'traditional' gas lasers. The energy levels defining this gas laser are really 'bands' where transitions can occur between these bands giving a range of possible wavelengths rather than a sharply defined line. </a:t>
            </a:r>
          </a:p>
          <a:p>
            <a:endParaRPr lang="nl-NL" sz="1200" kern="1200" dirty="0" smtClean="0">
              <a:solidFill>
                <a:schemeClr val="tx1"/>
              </a:solidFill>
              <a:effectLst/>
              <a:latin typeface="Calibri" pitchFamily="-1" charset="0"/>
              <a:ea typeface="ＭＳ Ｐゴシック" pitchFamily="-1" charset="-128"/>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nl-NL" sz="1200" kern="1200" dirty="0" err="1" smtClean="0">
                <a:solidFill>
                  <a:schemeClr val="tx1"/>
                </a:solidFill>
                <a:effectLst/>
                <a:latin typeface="Calibri" pitchFamily="-1" charset="0"/>
                <a:ea typeface="ＭＳ Ｐゴシック" pitchFamily="-1" charset="-128"/>
              </a:rPr>
              <a:t>Erbium</a:t>
            </a:r>
            <a:r>
              <a:rPr lang="nl-NL" sz="1200" kern="1200" dirty="0" smtClean="0">
                <a:solidFill>
                  <a:schemeClr val="tx1"/>
                </a:solidFill>
                <a:effectLst/>
                <a:latin typeface="Calibri" pitchFamily="-1" charset="0"/>
                <a:ea typeface="ＭＳ Ｐゴシック" pitchFamily="-1" charset="-128"/>
              </a:rPr>
              <a:t> niet efficiënt</a:t>
            </a:r>
            <a:r>
              <a:rPr lang="nl-NL" sz="1200" kern="1200" baseline="0" dirty="0" smtClean="0">
                <a:solidFill>
                  <a:schemeClr val="tx1"/>
                </a:solidFill>
                <a:effectLst/>
                <a:latin typeface="Calibri" pitchFamily="-1" charset="0"/>
                <a:ea typeface="ＭＳ Ｐゴシック" pitchFamily="-1" charset="-128"/>
              </a:rPr>
              <a:t> maar nuttig voor glasfibers; </a:t>
            </a:r>
            <a:r>
              <a:rPr lang="en-US" b="1" dirty="0" smtClean="0"/>
              <a:t>Erbium-doped optical </a:t>
            </a:r>
            <a:r>
              <a:rPr lang="en-US" b="1" dirty="0" err="1" smtClean="0"/>
              <a:t>fibre</a:t>
            </a:r>
            <a:r>
              <a:rPr lang="en-US" b="1" dirty="0" smtClean="0"/>
              <a:t> amplifiers</a:t>
            </a:r>
          </a:p>
          <a:p>
            <a:endParaRPr lang="nl-NL" sz="1200" kern="1200" dirty="0" smtClean="0">
              <a:solidFill>
                <a:schemeClr val="tx1"/>
              </a:solidFill>
              <a:effectLst/>
              <a:latin typeface="Calibri" pitchFamily="-1" charset="0"/>
              <a:ea typeface="ＭＳ Ｐゴシック" pitchFamily="-1" charset="-128"/>
            </a:endParaRPr>
          </a:p>
          <a:p>
            <a:r>
              <a:rPr lang="en-GB" sz="1200" kern="1200" dirty="0" smtClean="0">
                <a:solidFill>
                  <a:schemeClr val="tx1"/>
                </a:solidFill>
                <a:effectLst/>
                <a:latin typeface="Calibri" pitchFamily="-1" charset="0"/>
                <a:ea typeface="ＭＳ Ｐゴシック" pitchFamily="-1" charset="-128"/>
                <a:cs typeface="ＭＳ Ｐゴシック" pitchFamily="-1" charset="-128"/>
              </a:rPr>
              <a:t>Dye lasers usually involve all three mechanisms which leads to a continuum output over a given range. By tuning the feedback mechanism one can selectively amplify a given wavelength - these lasers are truly </a:t>
            </a:r>
            <a:r>
              <a:rPr lang="en-GB" sz="1200" kern="1200" dirty="0" err="1" smtClean="0">
                <a:solidFill>
                  <a:schemeClr val="tx1"/>
                </a:solidFill>
                <a:effectLst/>
                <a:latin typeface="Calibri" pitchFamily="-1" charset="0"/>
                <a:ea typeface="ＭＳ Ｐゴシック" pitchFamily="-1" charset="-128"/>
                <a:cs typeface="ＭＳ Ｐゴシック" pitchFamily="-1" charset="-128"/>
              </a:rPr>
              <a:t>tunable</a:t>
            </a:r>
            <a:r>
              <a:rPr lang="en-GB" sz="1200" kern="1200" dirty="0" smtClean="0">
                <a:solidFill>
                  <a:schemeClr val="tx1"/>
                </a:solidFill>
                <a:effectLst/>
                <a:latin typeface="Calibri" pitchFamily="-1" charset="0"/>
                <a:ea typeface="ＭＳ Ｐゴシック" pitchFamily="-1" charset="-128"/>
                <a:cs typeface="ＭＳ Ｐゴシック" pitchFamily="-1" charset="-128"/>
              </a:rPr>
              <a:t>. </a:t>
            </a:r>
          </a:p>
          <a:p>
            <a:endParaRPr lang="en-GB" sz="1200" kern="1200" dirty="0" smtClean="0">
              <a:solidFill>
                <a:schemeClr val="tx1"/>
              </a:solidFill>
              <a:effectLst/>
              <a:latin typeface="Calibri" pitchFamily="-1" charset="0"/>
              <a:ea typeface="ＭＳ Ｐゴシック" pitchFamily="-1" charset="-128"/>
              <a:cs typeface="ＭＳ Ｐゴシック" pitchFamily="-1" charset="-128"/>
            </a:endParaRPr>
          </a:p>
          <a:p>
            <a:r>
              <a:rPr lang="en-GB" sz="1200" kern="1200" dirty="0" smtClean="0">
                <a:solidFill>
                  <a:schemeClr val="tx1"/>
                </a:solidFill>
                <a:effectLst/>
                <a:latin typeface="Calibri" pitchFamily="-1" charset="0"/>
                <a:ea typeface="ＭＳ Ｐゴシック" pitchFamily="-1" charset="-128"/>
                <a:cs typeface="ＭＳ Ｐゴシック" pitchFamily="-1" charset="-128"/>
              </a:rPr>
              <a:t>Remember, too, that quantum mechanics can give rise to amazingly large numbers of closely-spaced levels. This happens in ion lasers (see below) where there are a number of laser transitions closely spaced (in the case of an argon ion laser, ten lasing lines appear in the blue-green-violet region). </a:t>
            </a:r>
            <a:br>
              <a:rPr lang="en-GB" sz="1200" kern="1200" dirty="0" smtClean="0">
                <a:solidFill>
                  <a:schemeClr val="tx1"/>
                </a:solidFill>
                <a:effectLst/>
                <a:latin typeface="Calibri" pitchFamily="-1" charset="0"/>
                <a:ea typeface="ＭＳ Ｐゴシック" pitchFamily="-1" charset="-128"/>
                <a:cs typeface="ＭＳ Ｐゴシック" pitchFamily="-1" charset="-128"/>
              </a:rPr>
            </a:br>
            <a:endParaRPr lang="en-GB" sz="1200" kern="1200" dirty="0" smtClean="0">
              <a:solidFill>
                <a:schemeClr val="tx1"/>
              </a:solidFill>
              <a:effectLst/>
              <a:latin typeface="Calibri" pitchFamily="-1" charset="0"/>
              <a:ea typeface="ＭＳ Ｐゴシック" pitchFamily="-1" charset="-128"/>
              <a:cs typeface="ＭＳ Ｐゴシック" pitchFamily="-1" charset="-128"/>
            </a:endParaRPr>
          </a:p>
          <a:p>
            <a:r>
              <a:rPr lang="en-US" i="1" dirty="0" err="1" smtClean="0"/>
              <a:t>Nd</a:t>
            </a:r>
            <a:r>
              <a:rPr lang="en-US" dirty="0" err="1" smtClean="0"/>
              <a:t>:</a:t>
            </a:r>
            <a:r>
              <a:rPr lang="en-US" i="1" dirty="0" err="1" smtClean="0"/>
              <a:t>YAG</a:t>
            </a:r>
            <a:r>
              <a:rPr lang="en-US" dirty="0" smtClean="0"/>
              <a:t> is </a:t>
            </a:r>
            <a:r>
              <a:rPr lang="en-US" dirty="0" err="1" smtClean="0"/>
              <a:t>een</a:t>
            </a:r>
            <a:r>
              <a:rPr lang="en-US" dirty="0" smtClean="0"/>
              <a:t> </a:t>
            </a:r>
            <a:r>
              <a:rPr lang="en-US" dirty="0" err="1" smtClean="0"/>
              <a:t>acroniem</a:t>
            </a:r>
            <a:r>
              <a:rPr lang="en-US" dirty="0" smtClean="0"/>
              <a:t> </a:t>
            </a:r>
            <a:r>
              <a:rPr lang="en-US" dirty="0" err="1" smtClean="0"/>
              <a:t>voor</a:t>
            </a:r>
            <a:r>
              <a:rPr lang="en-US" dirty="0" smtClean="0"/>
              <a:t> "neodymium-</a:t>
            </a:r>
            <a:r>
              <a:rPr lang="en-US" dirty="0" err="1" smtClean="0"/>
              <a:t>gedoteerd</a:t>
            </a:r>
            <a:r>
              <a:rPr lang="en-US" dirty="0" smtClean="0"/>
              <a:t> YAG-</a:t>
            </a:r>
            <a:r>
              <a:rPr lang="en-US" dirty="0" err="1" smtClean="0"/>
              <a:t>kristal</a:t>
            </a:r>
            <a:r>
              <a:rPr lang="en-US" dirty="0" smtClean="0"/>
              <a:t>" (Nd:Y3Al5O12), </a:t>
            </a:r>
            <a:r>
              <a:rPr lang="en-US" dirty="0" err="1" smtClean="0"/>
              <a:t>waarbij</a:t>
            </a:r>
            <a:r>
              <a:rPr lang="en-US" dirty="0" smtClean="0"/>
              <a:t> YAG </a:t>
            </a:r>
            <a:r>
              <a:rPr lang="en-US" dirty="0" err="1" smtClean="0"/>
              <a:t>staat</a:t>
            </a:r>
            <a:r>
              <a:rPr lang="en-US" dirty="0" smtClean="0"/>
              <a:t> </a:t>
            </a:r>
            <a:r>
              <a:rPr lang="en-US" dirty="0" err="1" smtClean="0"/>
              <a:t>voor</a:t>
            </a:r>
            <a:r>
              <a:rPr lang="en-US" dirty="0" smtClean="0"/>
              <a:t> yttrium-</a:t>
            </a:r>
            <a:r>
              <a:rPr lang="en-US" dirty="0" err="1" smtClean="0"/>
              <a:t>aluminium-granaat</a:t>
            </a:r>
            <a:endParaRPr lang="en-GB" sz="1200" kern="1200" dirty="0" smtClean="0">
              <a:solidFill>
                <a:schemeClr val="tx1"/>
              </a:solidFill>
              <a:effectLst/>
              <a:latin typeface="Calibri" pitchFamily="-1" charset="0"/>
              <a:ea typeface="ＭＳ Ｐゴシック" pitchFamily="-1" charset="-128"/>
              <a:cs typeface="ＭＳ Ｐゴシック" pitchFamily="-1" charset="-128"/>
            </a:endParaRPr>
          </a:p>
          <a:p>
            <a:r>
              <a:rPr lang="en-GB" sz="1200" kern="1200" dirty="0" smtClean="0">
                <a:solidFill>
                  <a:schemeClr val="tx1"/>
                </a:solidFill>
                <a:effectLst/>
                <a:latin typeface="Calibri" pitchFamily="-1" charset="0"/>
                <a:ea typeface="ＭＳ Ｐゴシック" pitchFamily="-1" charset="-128"/>
                <a:cs typeface="ＭＳ Ｐゴシック" pitchFamily="-1" charset="-128"/>
              </a:rPr>
              <a:t>To complicate matters there are also four-level lasers like the YAG. In the YAG laser energy absorbed by the laser rod pumps an upper energy level (actually two levels but who's counting :) which decays quickly (without radiating energy) to an upper laser level. From there neodymium atoms emit a photon at 1064nm (IR) and fall in energy to a lower laser state. Finally atoms at the lower state fall to ground state and the cycle begins again. Incidentally, the lasing transition in the YAG laser is from an 'F' level to an 'I' level (n=6 to n=3). Four levels are involved here: the upper pumped level, two lasing levels, and the ground level. Four level lasers are notoriously efficient.  Main laser transition</a:t>
            </a:r>
            <a:r>
              <a:rPr lang="en-GB" sz="1200" kern="1200" baseline="0" dirty="0" smtClean="0">
                <a:solidFill>
                  <a:schemeClr val="tx1"/>
                </a:solidFill>
                <a:effectLst/>
                <a:latin typeface="Calibri" pitchFamily="-1" charset="0"/>
                <a:ea typeface="ＭＳ Ｐゴシック" pitchFamily="-1" charset="-128"/>
                <a:cs typeface="ＭＳ Ｐゴシック" pitchFamily="-1" charset="-128"/>
              </a:rPr>
              <a:t> at </a:t>
            </a:r>
            <a:r>
              <a:rPr lang="en-GB" sz="1200" kern="1200" dirty="0" smtClean="0">
                <a:solidFill>
                  <a:schemeClr val="tx1"/>
                </a:solidFill>
                <a:effectLst/>
                <a:latin typeface="Calibri" pitchFamily="-1" charset="0"/>
                <a:ea typeface="ＭＳ Ｐゴシック" pitchFamily="-1" charset="-128"/>
                <a:cs typeface="ＭＳ Ｐゴシック" pitchFamily="-1" charset="-128"/>
              </a:rPr>
              <a:t>1064 nm</a:t>
            </a:r>
            <a:br>
              <a:rPr lang="en-GB" sz="1200" kern="1200" dirty="0" smtClean="0">
                <a:solidFill>
                  <a:schemeClr val="tx1"/>
                </a:solidFill>
                <a:effectLst/>
                <a:latin typeface="Calibri" pitchFamily="-1" charset="0"/>
                <a:ea typeface="ＭＳ Ｐゴシック" pitchFamily="-1" charset="-128"/>
                <a:cs typeface="ＭＳ Ｐゴシック" pitchFamily="-1" charset="-128"/>
              </a:rPr>
            </a:br>
            <a:endParaRPr lang="en-GB" sz="1200" kern="1200" dirty="0" smtClean="0">
              <a:solidFill>
                <a:schemeClr val="tx1"/>
              </a:solidFill>
              <a:effectLst/>
              <a:latin typeface="Calibri" pitchFamily="-1" charset="0"/>
              <a:ea typeface="ＭＳ Ｐゴシック" pitchFamily="-1" charset="-128"/>
              <a:cs typeface="ＭＳ Ｐゴシック" pitchFamily="-1" charset="-128"/>
            </a:endParaRPr>
          </a:p>
          <a:p>
            <a:r>
              <a:rPr lang="en-GB" sz="1200" kern="1200" dirty="0" smtClean="0">
                <a:solidFill>
                  <a:schemeClr val="tx1"/>
                </a:solidFill>
                <a:effectLst/>
                <a:latin typeface="Calibri" pitchFamily="-1" charset="0"/>
                <a:ea typeface="ＭＳ Ｐゴシック" pitchFamily="-1" charset="-128"/>
                <a:cs typeface="ＭＳ Ｐゴシック" pitchFamily="-1" charset="-128"/>
              </a:rPr>
              <a:t>Level Lifetime </a:t>
            </a:r>
          </a:p>
          <a:p>
            <a:r>
              <a:rPr lang="en-GB" sz="1200" kern="1200" dirty="0" smtClean="0">
                <a:solidFill>
                  <a:schemeClr val="tx1"/>
                </a:solidFill>
                <a:effectLst/>
                <a:latin typeface="Calibri" pitchFamily="-1" charset="0"/>
                <a:ea typeface="ＭＳ Ｐゴシック" pitchFamily="-1" charset="-128"/>
                <a:cs typeface="ＭＳ Ｐゴシック" pitchFamily="-1" charset="-128"/>
              </a:rPr>
              <a:t>One problem that might be encountered along the way is the lifetime of lasing levels. Some levels have very long lifetimes (metastable). If the lower level of the lasing transition has a longer lifetime than the upper level then lasing action may not be possible at all or might be possible only in pulsed mode. Many practical lasers such as the nitrogen and copper-vapour laser have this situation. In both these cases, the upper-lasing levels can be preferentially filled, quickly, by a pulsed discharge of 100's of amperes or more! If the upper level fills quickly and population inversion can be achieved, lasing action will begin. Soon, though, the lower lasing level fills, the population at that level exceeding the upper level (and staying that way since it's lifetime is longer) and lasing ceases. In the case of the , lasing ceases after 10-20nS. In the copper-vapour laser, about 150nS. Both of these lasers operate strictly in pulsed mode and CW laser action cannot be achieved. %</a:t>
            </a:r>
          </a:p>
          <a:p>
            <a:endParaRPr lang="en-GB" sz="1200" kern="1200" dirty="0" smtClean="0">
              <a:solidFill>
                <a:schemeClr val="tx1"/>
              </a:solidFill>
              <a:effectLst/>
              <a:latin typeface="Calibri" pitchFamily="-1" charset="0"/>
              <a:ea typeface="ＭＳ Ｐゴシック" pitchFamily="-1" charset="-128"/>
              <a:cs typeface="ＭＳ Ｐゴシック" pitchFamily="-1" charset="-128"/>
            </a:endParaRPr>
          </a:p>
          <a:p>
            <a:r>
              <a:rPr lang="en-GB" sz="1200" kern="1200" dirty="0" smtClean="0">
                <a:solidFill>
                  <a:schemeClr val="tx1"/>
                </a:solidFill>
                <a:effectLst/>
                <a:latin typeface="Calibri" pitchFamily="-1" charset="0"/>
                <a:ea typeface="ＭＳ Ｐゴシック" pitchFamily="-1" charset="-128"/>
                <a:cs typeface="ＭＳ Ｐゴシック" pitchFamily="-1" charset="-128"/>
              </a:rPr>
              <a:t>N2-laser </a:t>
            </a:r>
            <a:r>
              <a:rPr lang="en-GB" dirty="0" smtClean="0">
                <a:effectLst/>
              </a:rPr>
              <a:t>The metastable lower level lifetime is 40 </a:t>
            </a:r>
            <a:r>
              <a:rPr lang="en-GB" dirty="0" err="1" smtClean="0">
                <a:effectLst/>
              </a:rPr>
              <a:t>μs</a:t>
            </a:r>
            <a:r>
              <a:rPr lang="en-GB" dirty="0" smtClean="0">
                <a:effectLst/>
              </a:rPr>
              <a:t> (25 kHz), thus, the laser self-terminates, typically in less than 20 ns.</a:t>
            </a:r>
          </a:p>
          <a:p>
            <a:r>
              <a:rPr lang="en-GB" sz="1200" kern="1200" dirty="0" smtClean="0">
                <a:solidFill>
                  <a:schemeClr val="tx1"/>
                </a:solidFill>
                <a:effectLst/>
                <a:latin typeface="Calibri" pitchFamily="-1" charset="0"/>
                <a:ea typeface="ＭＳ Ｐゴシック" pitchFamily="-1" charset="-128"/>
                <a:cs typeface="ＭＳ Ｐゴシック" pitchFamily="-1" charset="-128"/>
              </a:rPr>
              <a:t>http://en.wikipedia.org/wiki/Nitrogen_laser</a:t>
            </a:r>
          </a:p>
          <a:p>
            <a:r>
              <a:rPr lang="en-GB" sz="1200" kern="1200" dirty="0" smtClean="0">
                <a:solidFill>
                  <a:schemeClr val="tx1"/>
                </a:solidFill>
                <a:effectLst/>
                <a:latin typeface="Calibri" pitchFamily="-1" charset="0"/>
                <a:ea typeface="ＭＳ Ｐゴシック" pitchFamily="-1" charset="-128"/>
                <a:cs typeface="ＭＳ Ｐゴシック" pitchFamily="-1" charset="-128"/>
              </a:rPr>
              <a:t/>
            </a:r>
            <a:br>
              <a:rPr lang="en-GB" sz="1200" kern="1200" dirty="0" smtClean="0">
                <a:solidFill>
                  <a:schemeClr val="tx1"/>
                </a:solidFill>
                <a:effectLst/>
                <a:latin typeface="Calibri" pitchFamily="-1" charset="0"/>
                <a:ea typeface="ＭＳ Ｐゴシック" pitchFamily="-1" charset="-128"/>
                <a:cs typeface="ＭＳ Ｐゴシック" pitchFamily="-1" charset="-128"/>
              </a:rPr>
            </a:br>
            <a:r>
              <a:rPr lang="nl-NL" dirty="0" smtClean="0"/>
              <a:t>Ga naar: </a:t>
            </a:r>
            <a:r>
              <a:rPr lang="nl-NL" dirty="0" smtClean="0">
                <a:hlinkClick r:id="rId3"/>
              </a:rPr>
              <a:t>navigatie</a:t>
            </a:r>
            <a:r>
              <a:rPr lang="nl-NL" dirty="0" smtClean="0"/>
              <a:t>, </a:t>
            </a:r>
            <a:r>
              <a:rPr lang="nl-NL" dirty="0" smtClean="0">
                <a:hlinkClick r:id="rId4"/>
              </a:rPr>
              <a:t>zoeken</a:t>
            </a:r>
            <a:r>
              <a:rPr lang="nl-NL" dirty="0" smtClean="0"/>
              <a:t> </a:t>
            </a:r>
          </a:p>
          <a:p>
            <a:pPr rtl="0"/>
            <a:r>
              <a:rPr lang="nl-NL" b="1" dirty="0" smtClean="0">
                <a:effectLst/>
              </a:rPr>
              <a:t>Q-switch</a:t>
            </a:r>
            <a:r>
              <a:rPr lang="nl-NL" dirty="0" smtClean="0">
                <a:effectLst/>
              </a:rPr>
              <a:t> is een Engelse term (Duits: </a:t>
            </a:r>
            <a:r>
              <a:rPr lang="nl-NL" i="1" dirty="0" err="1" smtClean="0">
                <a:effectLst/>
              </a:rPr>
              <a:t>Güteschalter</a:t>
            </a:r>
            <a:r>
              <a:rPr lang="nl-NL" dirty="0" smtClean="0">
                <a:effectLst/>
              </a:rPr>
              <a:t>) om een toestel aan te duiden dat van een continue (CW, Engels: </a:t>
            </a:r>
            <a:r>
              <a:rPr lang="nl-NL" i="1" dirty="0" err="1" smtClean="0">
                <a:effectLst/>
              </a:rPr>
              <a:t>Continuous</a:t>
            </a:r>
            <a:r>
              <a:rPr lang="nl-NL" i="1" dirty="0" smtClean="0">
                <a:effectLst/>
              </a:rPr>
              <a:t> Wave</a:t>
            </a:r>
            <a:r>
              <a:rPr lang="nl-NL" dirty="0" smtClean="0">
                <a:effectLst/>
              </a:rPr>
              <a:t>, Duits: </a:t>
            </a:r>
            <a:r>
              <a:rPr lang="nl-NL" i="1" dirty="0" err="1" smtClean="0">
                <a:effectLst/>
              </a:rPr>
              <a:t>Dauerstrich</a:t>
            </a:r>
            <a:r>
              <a:rPr lang="nl-NL" dirty="0" smtClean="0">
                <a:effectLst/>
              </a:rPr>
              <a:t>) </a:t>
            </a:r>
            <a:r>
              <a:rPr lang="nl-NL" dirty="0" smtClean="0">
                <a:effectLst/>
                <a:hlinkClick r:id="rId5" tooltip="Laser (licht)"/>
              </a:rPr>
              <a:t>laser (licht)</a:t>
            </a:r>
            <a:r>
              <a:rPr lang="nl-NL" dirty="0" smtClean="0">
                <a:effectLst/>
              </a:rPr>
              <a:t> korte, grote pulsen maakt (Duits: </a:t>
            </a:r>
            <a:r>
              <a:rPr lang="nl-NL" i="1" dirty="0" err="1" smtClean="0">
                <a:effectLst/>
              </a:rPr>
              <a:t>Riesenimpuls</a:t>
            </a:r>
            <a:r>
              <a:rPr lang="nl-NL" dirty="0" smtClean="0">
                <a:effectLst/>
              </a:rPr>
              <a:t>) door de kwaliteitsfactor (Engels: </a:t>
            </a:r>
            <a:r>
              <a:rPr lang="nl-NL" i="1" dirty="0" err="1" smtClean="0">
                <a:effectLst/>
              </a:rPr>
              <a:t>Quality</a:t>
            </a:r>
            <a:r>
              <a:rPr lang="nl-NL" i="1" dirty="0" smtClean="0">
                <a:effectLst/>
              </a:rPr>
              <a:t> factor</a:t>
            </a:r>
            <a:r>
              <a:rPr lang="nl-NL" dirty="0" smtClean="0">
                <a:effectLst/>
              </a:rPr>
              <a:t>) Q van laag naar hoog te schakelen. Doorgaans is het toestel een </a:t>
            </a:r>
            <a:r>
              <a:rPr lang="nl-NL" dirty="0" err="1" smtClean="0">
                <a:effectLst/>
                <a:hlinkClick r:id="rId6" tooltip="Akoesto-optica"/>
              </a:rPr>
              <a:t>akoesto</a:t>
            </a:r>
            <a:r>
              <a:rPr lang="nl-NL" dirty="0" smtClean="0">
                <a:effectLst/>
                <a:hlinkClick r:id="rId6" tooltip="Akoesto-optica"/>
              </a:rPr>
              <a:t>-optische</a:t>
            </a:r>
            <a:r>
              <a:rPr lang="nl-NL" dirty="0" smtClean="0">
                <a:effectLst/>
              </a:rPr>
              <a:t> modulator. Die bevindt zich in de laserresonator, dus binnen de spiegels. Als de modulator in de ene stand staat, is de kwaliteitsfactor Q van de resonator laag en gaat al het pompvermogen in de maximale </a:t>
            </a:r>
            <a:r>
              <a:rPr lang="nl-NL" dirty="0" smtClean="0">
                <a:effectLst/>
                <a:hlinkClick r:id="rId7" tooltip="Populatie-inversie"/>
              </a:rPr>
              <a:t>populatie-inversie</a:t>
            </a:r>
            <a:r>
              <a:rPr lang="nl-NL" dirty="0" smtClean="0">
                <a:effectLst/>
              </a:rPr>
              <a:t>. Als dan de modulator naar de andere stand gaat, verhoogt Q naar de normale waarde en komt al de opgeslagen energie vrij in een korte puls (rond 100 nanoseconde). De modulator schakelt typisch aan een frequentie tussen 1 en 10 </a:t>
            </a:r>
            <a:r>
              <a:rPr lang="nl-NL" dirty="0" err="1" smtClean="0">
                <a:effectLst/>
              </a:rPr>
              <a:t>kHz.</a:t>
            </a:r>
            <a:r>
              <a:rPr lang="nl-NL" dirty="0" smtClean="0">
                <a:effectLst/>
              </a:rPr>
              <a:t> De Q-switch wordt veel gebruikt met een </a:t>
            </a:r>
            <a:r>
              <a:rPr lang="nl-NL" dirty="0" err="1" smtClean="0">
                <a:effectLst/>
                <a:hlinkClick r:id="rId8" tooltip="Nd:YAG laser"/>
              </a:rPr>
              <a:t>Nd:YAG</a:t>
            </a:r>
            <a:r>
              <a:rPr lang="nl-NL" dirty="0" smtClean="0">
                <a:effectLst/>
                <a:hlinkClick r:id="rId8" tooltip="Nd:YAG laser"/>
              </a:rPr>
              <a:t> laser</a:t>
            </a:r>
            <a:r>
              <a:rPr lang="nl-NL" dirty="0" smtClean="0">
                <a:effectLst/>
              </a:rPr>
              <a:t>.</a:t>
            </a:r>
          </a:p>
          <a:p>
            <a:endParaRPr lang="en-US" dirty="0"/>
          </a:p>
        </p:txBody>
      </p:sp>
    </p:spTree>
    <p:extLst>
      <p:ext uri="{BB962C8B-B14F-4D97-AF65-F5344CB8AC3E}">
        <p14:creationId xmlns:p14="http://schemas.microsoft.com/office/powerpoint/2010/main" val="2360326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793CB5-5B2D-634C-84BD-5493DE713EE0}" type="slidenum">
              <a:rPr lang="en-US">
                <a:solidFill>
                  <a:srgbClr val="000000"/>
                </a:solidFill>
              </a:rPr>
              <a:pPr/>
              <a:t>8</a:t>
            </a:fld>
            <a:endParaRPr lang="en-US">
              <a:solidFill>
                <a:srgbClr val="000000"/>
              </a:solidFill>
            </a:endParaRPr>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r>
              <a:rPr lang="en-US"/>
              <a:t>Figure 40-1a. Electron probability distribution (electron cloud) for two H atoms when the spins are the same (S = 1): (a) electron cloud.</a:t>
            </a:r>
          </a:p>
        </p:txBody>
      </p:sp>
    </p:spTree>
    <p:extLst>
      <p:ext uri="{BB962C8B-B14F-4D97-AF65-F5344CB8AC3E}">
        <p14:creationId xmlns:p14="http://schemas.microsoft.com/office/powerpoint/2010/main" val="4128864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600B6-C2E6-3D4B-80DA-C697DFDA669E}" type="slidenum">
              <a:rPr lang="en-US">
                <a:solidFill>
                  <a:srgbClr val="000000"/>
                </a:solidFill>
              </a:rPr>
              <a:pPr/>
              <a:t>9</a:t>
            </a:fld>
            <a:endParaRPr lang="en-US">
              <a:solidFill>
                <a:srgbClr val="000000"/>
              </a:solidFill>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p:txBody>
          <a:bodyPr/>
          <a:lstStyle/>
          <a:p>
            <a:r>
              <a:rPr lang="en-US"/>
              <a:t>Figure 40-2a. Electron probability distribution for two H atoms when the spins are opposite (S = 0): (a) electron cloud. In this case a bond is formed because the positive nuclei are attracted to the concentration of negative charge between them. This is a hydrogen molecule, H</a:t>
            </a:r>
            <a:r>
              <a:rPr lang="en-US" baseline="-25000"/>
              <a:t>2</a:t>
            </a:r>
            <a:r>
              <a:rPr lang="en-US"/>
              <a:t>.</a:t>
            </a:r>
          </a:p>
        </p:txBody>
      </p:sp>
    </p:spTree>
    <p:extLst>
      <p:ext uri="{BB962C8B-B14F-4D97-AF65-F5344CB8AC3E}">
        <p14:creationId xmlns:p14="http://schemas.microsoft.com/office/powerpoint/2010/main" val="1610470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E57BAE-0A59-2141-88E4-8BEF9F9ABF2C}" type="slidenum">
              <a:rPr lang="en-US">
                <a:solidFill>
                  <a:srgbClr val="000000"/>
                </a:solidFill>
              </a:rPr>
              <a:pPr/>
              <a:t>10</a:t>
            </a:fld>
            <a:endParaRPr lang="en-US">
              <a:solidFill>
                <a:srgbClr val="000000"/>
              </a:solidFill>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a:t>Figure 40-5. Neutral chlorine atom. The +17e of the nucleus is shielded by the 12 electrons in the inner shells and subshells. Four of the five 3</a:t>
            </a:r>
            <a:r>
              <a:rPr lang="en-US" i="1"/>
              <a:t>p </a:t>
            </a:r>
            <a:r>
              <a:rPr lang="en-US"/>
              <a:t>electrons are shown in doughnut-shaped clouds, and the fifth is in the (dashed-line) cloud concentrated about the </a:t>
            </a:r>
            <a:r>
              <a:rPr lang="en-US" i="1"/>
              <a:t>z </a:t>
            </a:r>
            <a:r>
              <a:rPr lang="en-US"/>
              <a:t>axis (vertical). An extra electron at </a:t>
            </a:r>
            <a:r>
              <a:rPr lang="en-US" i="1"/>
              <a:t>x </a:t>
            </a:r>
            <a:r>
              <a:rPr lang="en-US"/>
              <a:t>will be attracted by a net charge that can be as much as ±5e.</a:t>
            </a:r>
          </a:p>
        </p:txBody>
      </p:sp>
    </p:spTree>
    <p:extLst>
      <p:ext uri="{BB962C8B-B14F-4D97-AF65-F5344CB8AC3E}">
        <p14:creationId xmlns:p14="http://schemas.microsoft.com/office/powerpoint/2010/main" val="3710326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x-none"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0C559895-FADE-4862-A8DC-454FFB9CCE07}" type="slidenum">
              <a:rPr lang="en-US"/>
              <a:pPr/>
              <a:t>‹nr.›</a:t>
            </a:fld>
            <a:endParaRPr lang="en-US"/>
          </a:p>
        </p:txBody>
      </p:sp>
    </p:spTree>
    <p:extLst>
      <p:ext uri="{BB962C8B-B14F-4D97-AF65-F5344CB8AC3E}">
        <p14:creationId xmlns:p14="http://schemas.microsoft.com/office/powerpoint/2010/main" val="2870268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F55823E-5A2F-4821-966F-09084FBAF469}" type="slidenum">
              <a:rPr lang="en-US"/>
              <a:pPr/>
              <a:t>‹nr.›</a:t>
            </a:fld>
            <a:endParaRPr lang="en-US"/>
          </a:p>
        </p:txBody>
      </p:sp>
    </p:spTree>
    <p:extLst>
      <p:ext uri="{BB962C8B-B14F-4D97-AF65-F5344CB8AC3E}">
        <p14:creationId xmlns:p14="http://schemas.microsoft.com/office/powerpoint/2010/main" val="532975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65C65A00-BC66-4E0A-9AB1-996FBE72397B}" type="slidenum">
              <a:rPr lang="en-US"/>
              <a:pPr/>
              <a:t>‹nr.›</a:t>
            </a:fld>
            <a:endParaRPr lang="en-US"/>
          </a:p>
        </p:txBody>
      </p:sp>
    </p:spTree>
    <p:extLst>
      <p:ext uri="{BB962C8B-B14F-4D97-AF65-F5344CB8AC3E}">
        <p14:creationId xmlns:p14="http://schemas.microsoft.com/office/powerpoint/2010/main" val="2121726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2372943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910224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471469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6068359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2212717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17571933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3699409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4236115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7E4D233-B41F-4148-9621-D5F4A721EFC8}" type="slidenum">
              <a:rPr lang="en-US"/>
              <a:pPr/>
              <a:t>‹nr.›</a:t>
            </a:fld>
            <a:endParaRPr lang="en-US"/>
          </a:p>
        </p:txBody>
      </p:sp>
    </p:spTree>
    <p:extLst>
      <p:ext uri="{BB962C8B-B14F-4D97-AF65-F5344CB8AC3E}">
        <p14:creationId xmlns:p14="http://schemas.microsoft.com/office/powerpoint/2010/main" val="17981449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15998520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3309073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6126163"/>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0"/>
            <a:ext cx="6019800" cy="6126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0259573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Tree>
    <p:extLst>
      <p:ext uri="{BB962C8B-B14F-4D97-AF65-F5344CB8AC3E}">
        <p14:creationId xmlns:p14="http://schemas.microsoft.com/office/powerpoint/2010/main" val="5648905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0194076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5387050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4773725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361543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26849683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217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x-none"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C3DC2E4-F20B-4D38-BFEC-3BF13E1EDD86}" type="slidenum">
              <a:rPr lang="en-US"/>
              <a:pPr/>
              <a:t>‹nr.›</a:t>
            </a:fld>
            <a:endParaRPr lang="en-US"/>
          </a:p>
        </p:txBody>
      </p:sp>
    </p:spTree>
    <p:extLst>
      <p:ext uri="{BB962C8B-B14F-4D97-AF65-F5344CB8AC3E}">
        <p14:creationId xmlns:p14="http://schemas.microsoft.com/office/powerpoint/2010/main" val="23742371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358059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495166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9850076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6126163"/>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0"/>
            <a:ext cx="6019800" cy="6126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6794856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1674564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17901943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33124130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5939378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19765859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3491473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5DE20E15-D94F-46D2-BF28-A727C52A5488}" type="slidenum">
              <a:rPr lang="en-US"/>
              <a:pPr/>
              <a:t>‹nr.›</a:t>
            </a:fld>
            <a:endParaRPr lang="en-US"/>
          </a:p>
        </p:txBody>
      </p:sp>
    </p:spTree>
    <p:extLst>
      <p:ext uri="{BB962C8B-B14F-4D97-AF65-F5344CB8AC3E}">
        <p14:creationId xmlns:p14="http://schemas.microsoft.com/office/powerpoint/2010/main" val="7872854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1284757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7016734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32270247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1440502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6126163"/>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0"/>
            <a:ext cx="6019800" cy="6126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83003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49D9F657-7A4C-4784-B6BD-E4F31E67A35B}" type="slidenum">
              <a:rPr lang="en-US"/>
              <a:pPr/>
              <a:t>‹nr.›</a:t>
            </a:fld>
            <a:endParaRPr lang="en-US"/>
          </a:p>
        </p:txBody>
      </p:sp>
    </p:spTree>
    <p:extLst>
      <p:ext uri="{BB962C8B-B14F-4D97-AF65-F5344CB8AC3E}">
        <p14:creationId xmlns:p14="http://schemas.microsoft.com/office/powerpoint/2010/main" val="3151075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3F55A5A1-3BE9-449E-AE27-E281C2074398}" type="slidenum">
              <a:rPr lang="en-US"/>
              <a:pPr/>
              <a:t>‹nr.›</a:t>
            </a:fld>
            <a:endParaRPr lang="en-US"/>
          </a:p>
        </p:txBody>
      </p:sp>
    </p:spTree>
    <p:extLst>
      <p:ext uri="{BB962C8B-B14F-4D97-AF65-F5344CB8AC3E}">
        <p14:creationId xmlns:p14="http://schemas.microsoft.com/office/powerpoint/2010/main" val="1116993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DBBC3BA0-3D22-4D2E-8DF3-F72A5F9F20E9}" type="slidenum">
              <a:rPr lang="en-US"/>
              <a:pPr/>
              <a:t>‹nr.›</a:t>
            </a:fld>
            <a:endParaRPr lang="en-US"/>
          </a:p>
        </p:txBody>
      </p:sp>
    </p:spTree>
    <p:extLst>
      <p:ext uri="{BB962C8B-B14F-4D97-AF65-F5344CB8AC3E}">
        <p14:creationId xmlns:p14="http://schemas.microsoft.com/office/powerpoint/2010/main" val="2763026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1429A4D2-0831-416D-BD7E-C5AC8D93F67C}" type="slidenum">
              <a:rPr lang="en-US"/>
              <a:pPr/>
              <a:t>‹nr.›</a:t>
            </a:fld>
            <a:endParaRPr lang="en-US"/>
          </a:p>
        </p:txBody>
      </p:sp>
    </p:spTree>
    <p:extLst>
      <p:ext uri="{BB962C8B-B14F-4D97-AF65-F5344CB8AC3E}">
        <p14:creationId xmlns:p14="http://schemas.microsoft.com/office/powerpoint/2010/main" val="276848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413DB848-D580-4699-9EA3-1CB671B4E348}" type="slidenum">
              <a:rPr lang="en-US"/>
              <a:pPr/>
              <a:t>‹nr.›</a:t>
            </a:fld>
            <a:endParaRPr lang="en-US"/>
          </a:p>
        </p:txBody>
      </p:sp>
    </p:spTree>
    <p:extLst>
      <p:ext uri="{BB962C8B-B14F-4D97-AF65-F5344CB8AC3E}">
        <p14:creationId xmlns:p14="http://schemas.microsoft.com/office/powerpoint/2010/main" val="173749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Times New Roman" pitchFamily="-1" charset="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 charset="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defRPr>
            </a:lvl1pPr>
          </a:lstStyle>
          <a:p>
            <a:fld id="{71BB459E-FB1C-4F93-998B-5A726229F3B5}" type="slidenum">
              <a:rPr lang="en-US"/>
              <a:pPr/>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2400">
          <a:solidFill>
            <a:schemeClr val="tx2"/>
          </a:solidFill>
          <a:latin typeface="+mj-lt"/>
          <a:ea typeface="ＭＳ Ｐゴシック" pitchFamily="-1" charset="-128"/>
          <a:cs typeface="ＭＳ Ｐゴシック" pitchFamily="-1" charset="-128"/>
        </a:defRPr>
      </a:lvl1pPr>
      <a:lvl2pPr algn="ctr" rtl="0" eaLnBrk="0" fontAlgn="base" hangingPunct="0">
        <a:spcBef>
          <a:spcPct val="0"/>
        </a:spcBef>
        <a:spcAft>
          <a:spcPct val="0"/>
        </a:spcAft>
        <a:defRPr sz="2400">
          <a:solidFill>
            <a:schemeClr val="tx2"/>
          </a:solidFill>
          <a:latin typeface="Arial" pitchFamily="-1" charset="0"/>
          <a:ea typeface="ＭＳ Ｐゴシック" pitchFamily="-1" charset="-128"/>
          <a:cs typeface="ＭＳ Ｐゴシック" pitchFamily="-1" charset="-128"/>
        </a:defRPr>
      </a:lvl2pPr>
      <a:lvl3pPr algn="ctr" rtl="0" eaLnBrk="0" fontAlgn="base" hangingPunct="0">
        <a:spcBef>
          <a:spcPct val="0"/>
        </a:spcBef>
        <a:spcAft>
          <a:spcPct val="0"/>
        </a:spcAft>
        <a:defRPr sz="2400">
          <a:solidFill>
            <a:schemeClr val="tx2"/>
          </a:solidFill>
          <a:latin typeface="Arial" pitchFamily="-1" charset="0"/>
          <a:ea typeface="ＭＳ Ｐゴシック" pitchFamily="-1" charset="-128"/>
          <a:cs typeface="ＭＳ Ｐゴシック" pitchFamily="-1" charset="-128"/>
        </a:defRPr>
      </a:lvl3pPr>
      <a:lvl4pPr algn="ctr" rtl="0" eaLnBrk="0" fontAlgn="base" hangingPunct="0">
        <a:spcBef>
          <a:spcPct val="0"/>
        </a:spcBef>
        <a:spcAft>
          <a:spcPct val="0"/>
        </a:spcAft>
        <a:defRPr sz="2400">
          <a:solidFill>
            <a:schemeClr val="tx2"/>
          </a:solidFill>
          <a:latin typeface="Arial" pitchFamily="-1" charset="0"/>
          <a:ea typeface="ＭＳ Ｐゴシック" pitchFamily="-1" charset="-128"/>
          <a:cs typeface="ＭＳ Ｐゴシック" pitchFamily="-1" charset="-128"/>
        </a:defRPr>
      </a:lvl4pPr>
      <a:lvl5pPr algn="ctr" rtl="0" eaLnBrk="0" fontAlgn="base" hangingPunct="0">
        <a:spcBef>
          <a:spcPct val="0"/>
        </a:spcBef>
        <a:spcAft>
          <a:spcPct val="0"/>
        </a:spcAft>
        <a:defRPr sz="2400">
          <a:solidFill>
            <a:schemeClr val="tx2"/>
          </a:solidFill>
          <a:latin typeface="Arial" pitchFamily="-1" charset="0"/>
          <a:ea typeface="ＭＳ Ｐゴシック" pitchFamily="-1" charset="-128"/>
          <a:cs typeface="ＭＳ Ｐゴシック" pitchFamily="-1" charset="-128"/>
        </a:defRPr>
      </a:lvl5pPr>
      <a:lvl6pPr marL="457200" algn="ctr" rtl="0" eaLnBrk="0" fontAlgn="base" hangingPunct="0">
        <a:spcBef>
          <a:spcPct val="0"/>
        </a:spcBef>
        <a:spcAft>
          <a:spcPct val="0"/>
        </a:spcAft>
        <a:defRPr sz="2400">
          <a:solidFill>
            <a:schemeClr val="tx2"/>
          </a:solidFill>
          <a:latin typeface="Arial" pitchFamily="-1" charset="0"/>
        </a:defRPr>
      </a:lvl6pPr>
      <a:lvl7pPr marL="914400" algn="ctr" rtl="0" eaLnBrk="0" fontAlgn="base" hangingPunct="0">
        <a:spcBef>
          <a:spcPct val="0"/>
        </a:spcBef>
        <a:spcAft>
          <a:spcPct val="0"/>
        </a:spcAft>
        <a:defRPr sz="2400">
          <a:solidFill>
            <a:schemeClr val="tx2"/>
          </a:solidFill>
          <a:latin typeface="Arial" pitchFamily="-1" charset="0"/>
        </a:defRPr>
      </a:lvl7pPr>
      <a:lvl8pPr marL="1371600" algn="ctr" rtl="0" eaLnBrk="0" fontAlgn="base" hangingPunct="0">
        <a:spcBef>
          <a:spcPct val="0"/>
        </a:spcBef>
        <a:spcAft>
          <a:spcPct val="0"/>
        </a:spcAft>
        <a:defRPr sz="2400">
          <a:solidFill>
            <a:schemeClr val="tx2"/>
          </a:solidFill>
          <a:latin typeface="Arial" pitchFamily="-1" charset="0"/>
        </a:defRPr>
      </a:lvl8pPr>
      <a:lvl9pPr marL="1828800" algn="ctr" rtl="0" eaLnBrk="0" fontAlgn="base" hangingPunct="0">
        <a:spcBef>
          <a:spcPct val="0"/>
        </a:spcBef>
        <a:spcAft>
          <a:spcPct val="0"/>
        </a:spcAft>
        <a:defRPr sz="2400">
          <a:solidFill>
            <a:schemeClr val="tx2"/>
          </a:solidFill>
          <a:latin typeface="Arial" pitchFamily="-1"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ＭＳ Ｐゴシック" pitchFamily="-1" charset="-128"/>
          <a:cs typeface="ＭＳ Ｐゴシック" pitchFamily="-1" charset="-128"/>
        </a:defRPr>
      </a:lvl1pPr>
      <a:lvl2pPr marL="742950" indent="-285750" algn="l" rtl="0" eaLnBrk="0" fontAlgn="base" hangingPunct="0">
        <a:spcBef>
          <a:spcPct val="20000"/>
        </a:spcBef>
        <a:spcAft>
          <a:spcPct val="0"/>
        </a:spcAft>
        <a:buChar char="–"/>
        <a:defRPr sz="2000">
          <a:solidFill>
            <a:schemeClr val="tx1"/>
          </a:solidFill>
          <a:latin typeface="+mn-lt"/>
          <a:ea typeface="ＭＳ Ｐゴシック" pitchFamily="-1" charset="-128"/>
        </a:defRPr>
      </a:lvl2pPr>
      <a:lvl3pPr marL="1143000" indent="-228600" algn="l" rtl="0" eaLnBrk="0" fontAlgn="base" hangingPunct="0">
        <a:spcBef>
          <a:spcPct val="20000"/>
        </a:spcBef>
        <a:spcAft>
          <a:spcPct val="0"/>
        </a:spcAft>
        <a:buChar char="•"/>
        <a:defRPr sz="2400">
          <a:solidFill>
            <a:schemeClr val="tx1"/>
          </a:solidFill>
          <a:latin typeface="Times New Roman" pitchFamily="-1" charset="0"/>
          <a:ea typeface="ＭＳ Ｐゴシック"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5pPr>
      <a:lvl6pPr marL="25146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6pPr>
      <a:lvl7pPr marL="29718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7pPr>
      <a:lvl8pPr marL="34290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8pPr>
      <a:lvl9pPr marL="38862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0"/>
            <a:ext cx="8229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2" name="Rectangle 8"/>
          <p:cNvSpPr>
            <a:spLocks noGrp="1" noChangeArrowheads="1"/>
          </p:cNvSpPr>
          <p:nvPr>
            <p:ph type="dt" sz="half" idx="2"/>
          </p:nvPr>
        </p:nvSpPr>
        <p:spPr bwMode="auto">
          <a:xfrm>
            <a:off x="9525" y="6661150"/>
            <a:ext cx="385921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800" b="0"/>
            </a:lvl1pPr>
          </a:lstStyle>
          <a:p>
            <a:pPr algn="l" eaLnBrk="1" hangingPunct="1"/>
            <a:r>
              <a:rPr lang="en-US">
                <a:solidFill>
                  <a:srgbClr val="000000"/>
                </a:solidFill>
                <a:ea typeface="+mn-ea"/>
              </a:rPr>
              <a:t>Copyright © 2009 Pearson Education, Inc.</a:t>
            </a:r>
          </a:p>
        </p:txBody>
      </p:sp>
    </p:spTree>
    <p:extLst>
      <p:ext uri="{BB962C8B-B14F-4D97-AF65-F5344CB8AC3E}">
        <p14:creationId xmlns:p14="http://schemas.microsoft.com/office/powerpoint/2010/main" val="22133988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algn="ctr" rtl="0" fontAlgn="base">
        <a:spcBef>
          <a:spcPct val="0"/>
        </a:spcBef>
        <a:spcAft>
          <a:spcPct val="0"/>
        </a:spcAft>
        <a:defRPr sz="3600" b="1">
          <a:solidFill>
            <a:schemeClr val="accent2"/>
          </a:solidFill>
          <a:latin typeface="+mj-lt"/>
          <a:ea typeface="+mj-ea"/>
          <a:cs typeface="+mj-cs"/>
        </a:defRPr>
      </a:lvl1pPr>
      <a:lvl2pPr algn="ctr" rtl="0" fontAlgn="base">
        <a:spcBef>
          <a:spcPct val="0"/>
        </a:spcBef>
        <a:spcAft>
          <a:spcPct val="0"/>
        </a:spcAft>
        <a:defRPr sz="3600" b="1">
          <a:solidFill>
            <a:schemeClr val="accent2"/>
          </a:solidFill>
          <a:latin typeface="Arial" charset="0"/>
        </a:defRPr>
      </a:lvl2pPr>
      <a:lvl3pPr algn="ctr" rtl="0" fontAlgn="base">
        <a:spcBef>
          <a:spcPct val="0"/>
        </a:spcBef>
        <a:spcAft>
          <a:spcPct val="0"/>
        </a:spcAft>
        <a:defRPr sz="3600" b="1">
          <a:solidFill>
            <a:schemeClr val="accent2"/>
          </a:solidFill>
          <a:latin typeface="Arial" charset="0"/>
        </a:defRPr>
      </a:lvl3pPr>
      <a:lvl4pPr algn="ctr" rtl="0" fontAlgn="base">
        <a:spcBef>
          <a:spcPct val="0"/>
        </a:spcBef>
        <a:spcAft>
          <a:spcPct val="0"/>
        </a:spcAft>
        <a:defRPr sz="3600" b="1">
          <a:solidFill>
            <a:schemeClr val="accent2"/>
          </a:solidFill>
          <a:latin typeface="Arial" charset="0"/>
        </a:defRPr>
      </a:lvl4pPr>
      <a:lvl5pPr algn="ctr" rtl="0" fontAlgn="base">
        <a:spcBef>
          <a:spcPct val="0"/>
        </a:spcBef>
        <a:spcAft>
          <a:spcPct val="0"/>
        </a:spcAft>
        <a:defRPr sz="3600" b="1">
          <a:solidFill>
            <a:schemeClr val="accent2"/>
          </a:solidFill>
          <a:latin typeface="Arial" charset="0"/>
        </a:defRPr>
      </a:lvl5pPr>
      <a:lvl6pPr marL="457200" algn="ctr" rtl="0" fontAlgn="base">
        <a:spcBef>
          <a:spcPct val="0"/>
        </a:spcBef>
        <a:spcAft>
          <a:spcPct val="0"/>
        </a:spcAft>
        <a:defRPr sz="3600" b="1">
          <a:solidFill>
            <a:schemeClr val="accent2"/>
          </a:solidFill>
          <a:latin typeface="Arial" charset="0"/>
        </a:defRPr>
      </a:lvl6pPr>
      <a:lvl7pPr marL="914400" algn="ctr" rtl="0" fontAlgn="base">
        <a:spcBef>
          <a:spcPct val="0"/>
        </a:spcBef>
        <a:spcAft>
          <a:spcPct val="0"/>
        </a:spcAft>
        <a:defRPr sz="3600" b="1">
          <a:solidFill>
            <a:schemeClr val="accent2"/>
          </a:solidFill>
          <a:latin typeface="Arial" charset="0"/>
        </a:defRPr>
      </a:lvl7pPr>
      <a:lvl8pPr marL="1371600" algn="ctr" rtl="0" fontAlgn="base">
        <a:spcBef>
          <a:spcPct val="0"/>
        </a:spcBef>
        <a:spcAft>
          <a:spcPct val="0"/>
        </a:spcAft>
        <a:defRPr sz="3600" b="1">
          <a:solidFill>
            <a:schemeClr val="accent2"/>
          </a:solidFill>
          <a:latin typeface="Arial" charset="0"/>
        </a:defRPr>
      </a:lvl8pPr>
      <a:lvl9pPr marL="1828800" algn="ctr" rtl="0" fontAlgn="base">
        <a:spcBef>
          <a:spcPct val="0"/>
        </a:spcBef>
        <a:spcAft>
          <a:spcPct val="0"/>
        </a:spcAft>
        <a:defRPr sz="3600" b="1">
          <a:solidFill>
            <a:schemeClr val="accent2"/>
          </a:solidFill>
          <a:latin typeface="Arial" charset="0"/>
        </a:defRPr>
      </a:lvl9pPr>
    </p:titleStyle>
    <p:bodyStyle>
      <a:lvl1pPr algn="l" rtl="0" fontAlgn="base">
        <a:spcBef>
          <a:spcPct val="20000"/>
        </a:spcBef>
        <a:spcAft>
          <a:spcPct val="0"/>
        </a:spcAft>
        <a:defRPr sz="2800">
          <a:solidFill>
            <a:schemeClr val="accent2"/>
          </a:solidFill>
          <a:latin typeface="+mn-lt"/>
          <a:ea typeface="+mn-ea"/>
          <a:cs typeface="+mn-cs"/>
        </a:defRPr>
      </a:lvl1pPr>
      <a:lvl2pPr marL="742950" indent="-285750" algn="l" rtl="0" fontAlgn="base">
        <a:spcBef>
          <a:spcPct val="20000"/>
        </a:spcBef>
        <a:spcAft>
          <a:spcPct val="0"/>
        </a:spcAft>
        <a:buChar char="–"/>
        <a:defRPr sz="2800">
          <a:solidFill>
            <a:schemeClr val="accent2"/>
          </a:solidFill>
          <a:latin typeface="+mn-lt"/>
        </a:defRPr>
      </a:lvl2pPr>
      <a:lvl3pPr marL="1143000" indent="-228600" algn="l" rtl="0" fontAlgn="base">
        <a:spcBef>
          <a:spcPct val="20000"/>
        </a:spcBef>
        <a:spcAft>
          <a:spcPct val="0"/>
        </a:spcAft>
        <a:buChar char="•"/>
        <a:defRPr sz="2800">
          <a:solidFill>
            <a:schemeClr val="accent2"/>
          </a:solidFill>
          <a:latin typeface="+mn-lt"/>
        </a:defRPr>
      </a:lvl3pPr>
      <a:lvl4pPr marL="1600200" indent="-228600" algn="l" rtl="0" fontAlgn="base">
        <a:spcBef>
          <a:spcPct val="20000"/>
        </a:spcBef>
        <a:spcAft>
          <a:spcPct val="0"/>
        </a:spcAft>
        <a:buChar char="–"/>
        <a:defRPr sz="2800">
          <a:solidFill>
            <a:schemeClr val="accent2"/>
          </a:solidFill>
          <a:latin typeface="+mn-lt"/>
        </a:defRPr>
      </a:lvl4pPr>
      <a:lvl5pPr marL="2057400" indent="-228600" algn="l" rtl="0" fontAlgn="base">
        <a:spcBef>
          <a:spcPct val="20000"/>
        </a:spcBef>
        <a:spcAft>
          <a:spcPct val="0"/>
        </a:spcAft>
        <a:buChar char="»"/>
        <a:defRPr sz="2800">
          <a:solidFill>
            <a:schemeClr val="accent2"/>
          </a:solidFill>
          <a:latin typeface="+mn-lt"/>
        </a:defRPr>
      </a:lvl5pPr>
      <a:lvl6pPr marL="2514600" indent="-228600" algn="l" rtl="0" fontAlgn="base">
        <a:spcBef>
          <a:spcPct val="20000"/>
        </a:spcBef>
        <a:spcAft>
          <a:spcPct val="0"/>
        </a:spcAft>
        <a:buChar char="»"/>
        <a:defRPr sz="2800">
          <a:solidFill>
            <a:schemeClr val="accent2"/>
          </a:solidFill>
          <a:latin typeface="+mn-lt"/>
        </a:defRPr>
      </a:lvl6pPr>
      <a:lvl7pPr marL="2971800" indent="-228600" algn="l" rtl="0" fontAlgn="base">
        <a:spcBef>
          <a:spcPct val="20000"/>
        </a:spcBef>
        <a:spcAft>
          <a:spcPct val="0"/>
        </a:spcAft>
        <a:buChar char="»"/>
        <a:defRPr sz="2800">
          <a:solidFill>
            <a:schemeClr val="accent2"/>
          </a:solidFill>
          <a:latin typeface="+mn-lt"/>
        </a:defRPr>
      </a:lvl7pPr>
      <a:lvl8pPr marL="3429000" indent="-228600" algn="l" rtl="0" fontAlgn="base">
        <a:spcBef>
          <a:spcPct val="20000"/>
        </a:spcBef>
        <a:spcAft>
          <a:spcPct val="0"/>
        </a:spcAft>
        <a:buChar char="»"/>
        <a:defRPr sz="2800">
          <a:solidFill>
            <a:schemeClr val="accent2"/>
          </a:solidFill>
          <a:latin typeface="+mn-lt"/>
        </a:defRPr>
      </a:lvl8pPr>
      <a:lvl9pPr marL="3886200" indent="-228600" algn="l" rtl="0" fontAlgn="base">
        <a:spcBef>
          <a:spcPct val="20000"/>
        </a:spcBef>
        <a:spcAft>
          <a:spcPct val="0"/>
        </a:spcAft>
        <a:buChar char="»"/>
        <a:defRPr sz="2800">
          <a:solidFill>
            <a:schemeClr val="accent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0"/>
            <a:ext cx="82296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282097462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fontAlgn="base">
        <a:spcBef>
          <a:spcPct val="0"/>
        </a:spcBef>
        <a:spcAft>
          <a:spcPct val="0"/>
        </a:spcAft>
        <a:defRPr sz="3600" b="1">
          <a:solidFill>
            <a:schemeClr val="accent2"/>
          </a:solidFill>
          <a:latin typeface="+mj-lt"/>
          <a:ea typeface="+mj-ea"/>
          <a:cs typeface="+mj-cs"/>
        </a:defRPr>
      </a:lvl1pPr>
      <a:lvl2pPr algn="ctr" rtl="0" fontAlgn="base">
        <a:spcBef>
          <a:spcPct val="0"/>
        </a:spcBef>
        <a:spcAft>
          <a:spcPct val="0"/>
        </a:spcAft>
        <a:defRPr sz="3600" b="1">
          <a:solidFill>
            <a:schemeClr val="accent2"/>
          </a:solidFill>
          <a:latin typeface="Arial" charset="0"/>
        </a:defRPr>
      </a:lvl2pPr>
      <a:lvl3pPr algn="ctr" rtl="0" fontAlgn="base">
        <a:spcBef>
          <a:spcPct val="0"/>
        </a:spcBef>
        <a:spcAft>
          <a:spcPct val="0"/>
        </a:spcAft>
        <a:defRPr sz="3600" b="1">
          <a:solidFill>
            <a:schemeClr val="accent2"/>
          </a:solidFill>
          <a:latin typeface="Arial" charset="0"/>
        </a:defRPr>
      </a:lvl3pPr>
      <a:lvl4pPr algn="ctr" rtl="0" fontAlgn="base">
        <a:spcBef>
          <a:spcPct val="0"/>
        </a:spcBef>
        <a:spcAft>
          <a:spcPct val="0"/>
        </a:spcAft>
        <a:defRPr sz="3600" b="1">
          <a:solidFill>
            <a:schemeClr val="accent2"/>
          </a:solidFill>
          <a:latin typeface="Arial" charset="0"/>
        </a:defRPr>
      </a:lvl4pPr>
      <a:lvl5pPr algn="ctr" rtl="0" fontAlgn="base">
        <a:spcBef>
          <a:spcPct val="0"/>
        </a:spcBef>
        <a:spcAft>
          <a:spcPct val="0"/>
        </a:spcAft>
        <a:defRPr sz="3600" b="1">
          <a:solidFill>
            <a:schemeClr val="accent2"/>
          </a:solidFill>
          <a:latin typeface="Arial" charset="0"/>
        </a:defRPr>
      </a:lvl5pPr>
      <a:lvl6pPr marL="457200" algn="ctr" rtl="0" fontAlgn="base">
        <a:spcBef>
          <a:spcPct val="0"/>
        </a:spcBef>
        <a:spcAft>
          <a:spcPct val="0"/>
        </a:spcAft>
        <a:defRPr sz="3600" b="1">
          <a:solidFill>
            <a:schemeClr val="accent2"/>
          </a:solidFill>
          <a:latin typeface="Arial" charset="0"/>
        </a:defRPr>
      </a:lvl6pPr>
      <a:lvl7pPr marL="914400" algn="ctr" rtl="0" fontAlgn="base">
        <a:spcBef>
          <a:spcPct val="0"/>
        </a:spcBef>
        <a:spcAft>
          <a:spcPct val="0"/>
        </a:spcAft>
        <a:defRPr sz="3600" b="1">
          <a:solidFill>
            <a:schemeClr val="accent2"/>
          </a:solidFill>
          <a:latin typeface="Arial" charset="0"/>
        </a:defRPr>
      </a:lvl7pPr>
      <a:lvl8pPr marL="1371600" algn="ctr" rtl="0" fontAlgn="base">
        <a:spcBef>
          <a:spcPct val="0"/>
        </a:spcBef>
        <a:spcAft>
          <a:spcPct val="0"/>
        </a:spcAft>
        <a:defRPr sz="3600" b="1">
          <a:solidFill>
            <a:schemeClr val="accent2"/>
          </a:solidFill>
          <a:latin typeface="Arial" charset="0"/>
        </a:defRPr>
      </a:lvl8pPr>
      <a:lvl9pPr marL="1828800" algn="ctr" rtl="0" fontAlgn="base">
        <a:spcBef>
          <a:spcPct val="0"/>
        </a:spcBef>
        <a:spcAft>
          <a:spcPct val="0"/>
        </a:spcAft>
        <a:defRPr sz="3600" b="1">
          <a:solidFill>
            <a:schemeClr val="accent2"/>
          </a:solidFill>
          <a:latin typeface="Arial" charset="0"/>
        </a:defRPr>
      </a:lvl9pPr>
    </p:titleStyle>
    <p:bodyStyle>
      <a:lvl1pPr marL="342900" indent="-342900" algn="l" rtl="0" fontAlgn="base">
        <a:spcBef>
          <a:spcPct val="20000"/>
        </a:spcBef>
        <a:spcAft>
          <a:spcPct val="0"/>
        </a:spcAft>
        <a:defRPr sz="2800">
          <a:solidFill>
            <a:schemeClr val="accent2"/>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0"/>
            <a:ext cx="8229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2" name="Rectangle 8"/>
          <p:cNvSpPr>
            <a:spLocks noGrp="1" noChangeArrowheads="1"/>
          </p:cNvSpPr>
          <p:nvPr>
            <p:ph type="dt" sz="half" idx="2"/>
          </p:nvPr>
        </p:nvSpPr>
        <p:spPr bwMode="auto">
          <a:xfrm>
            <a:off x="9525" y="6661150"/>
            <a:ext cx="385921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800" b="0"/>
            </a:lvl1pPr>
          </a:lstStyle>
          <a:p>
            <a:pPr algn="l" eaLnBrk="1" hangingPunct="1"/>
            <a:r>
              <a:rPr lang="en-US">
                <a:solidFill>
                  <a:srgbClr val="000000"/>
                </a:solidFill>
              </a:rPr>
              <a:t>Copyright © 2009 Pearson Education, Inc.</a:t>
            </a:r>
          </a:p>
        </p:txBody>
      </p:sp>
    </p:spTree>
    <p:extLst>
      <p:ext uri="{BB962C8B-B14F-4D97-AF65-F5344CB8AC3E}">
        <p14:creationId xmlns:p14="http://schemas.microsoft.com/office/powerpoint/2010/main" val="399871903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p:txStyles>
    <p:titleStyle>
      <a:lvl1pPr algn="ctr" rtl="0" fontAlgn="base">
        <a:spcBef>
          <a:spcPct val="0"/>
        </a:spcBef>
        <a:spcAft>
          <a:spcPct val="0"/>
        </a:spcAft>
        <a:defRPr sz="3600" b="1">
          <a:solidFill>
            <a:schemeClr val="accent2"/>
          </a:solidFill>
          <a:latin typeface="+mj-lt"/>
          <a:ea typeface="+mj-ea"/>
          <a:cs typeface="+mj-cs"/>
        </a:defRPr>
      </a:lvl1pPr>
      <a:lvl2pPr algn="ctr" rtl="0" fontAlgn="base">
        <a:spcBef>
          <a:spcPct val="0"/>
        </a:spcBef>
        <a:spcAft>
          <a:spcPct val="0"/>
        </a:spcAft>
        <a:defRPr sz="3600" b="1">
          <a:solidFill>
            <a:schemeClr val="accent2"/>
          </a:solidFill>
          <a:latin typeface="Arial" charset="0"/>
        </a:defRPr>
      </a:lvl2pPr>
      <a:lvl3pPr algn="ctr" rtl="0" fontAlgn="base">
        <a:spcBef>
          <a:spcPct val="0"/>
        </a:spcBef>
        <a:spcAft>
          <a:spcPct val="0"/>
        </a:spcAft>
        <a:defRPr sz="3600" b="1">
          <a:solidFill>
            <a:schemeClr val="accent2"/>
          </a:solidFill>
          <a:latin typeface="Arial" charset="0"/>
        </a:defRPr>
      </a:lvl3pPr>
      <a:lvl4pPr algn="ctr" rtl="0" fontAlgn="base">
        <a:spcBef>
          <a:spcPct val="0"/>
        </a:spcBef>
        <a:spcAft>
          <a:spcPct val="0"/>
        </a:spcAft>
        <a:defRPr sz="3600" b="1">
          <a:solidFill>
            <a:schemeClr val="accent2"/>
          </a:solidFill>
          <a:latin typeface="Arial" charset="0"/>
        </a:defRPr>
      </a:lvl4pPr>
      <a:lvl5pPr algn="ctr" rtl="0" fontAlgn="base">
        <a:spcBef>
          <a:spcPct val="0"/>
        </a:spcBef>
        <a:spcAft>
          <a:spcPct val="0"/>
        </a:spcAft>
        <a:defRPr sz="3600" b="1">
          <a:solidFill>
            <a:schemeClr val="accent2"/>
          </a:solidFill>
          <a:latin typeface="Arial" charset="0"/>
        </a:defRPr>
      </a:lvl5pPr>
      <a:lvl6pPr marL="457200" algn="ctr" rtl="0" fontAlgn="base">
        <a:spcBef>
          <a:spcPct val="0"/>
        </a:spcBef>
        <a:spcAft>
          <a:spcPct val="0"/>
        </a:spcAft>
        <a:defRPr sz="3600" b="1">
          <a:solidFill>
            <a:schemeClr val="accent2"/>
          </a:solidFill>
          <a:latin typeface="Arial" charset="0"/>
        </a:defRPr>
      </a:lvl6pPr>
      <a:lvl7pPr marL="914400" algn="ctr" rtl="0" fontAlgn="base">
        <a:spcBef>
          <a:spcPct val="0"/>
        </a:spcBef>
        <a:spcAft>
          <a:spcPct val="0"/>
        </a:spcAft>
        <a:defRPr sz="3600" b="1">
          <a:solidFill>
            <a:schemeClr val="accent2"/>
          </a:solidFill>
          <a:latin typeface="Arial" charset="0"/>
        </a:defRPr>
      </a:lvl7pPr>
      <a:lvl8pPr marL="1371600" algn="ctr" rtl="0" fontAlgn="base">
        <a:spcBef>
          <a:spcPct val="0"/>
        </a:spcBef>
        <a:spcAft>
          <a:spcPct val="0"/>
        </a:spcAft>
        <a:defRPr sz="3600" b="1">
          <a:solidFill>
            <a:schemeClr val="accent2"/>
          </a:solidFill>
          <a:latin typeface="Arial" charset="0"/>
        </a:defRPr>
      </a:lvl8pPr>
      <a:lvl9pPr marL="1828800" algn="ctr" rtl="0" fontAlgn="base">
        <a:spcBef>
          <a:spcPct val="0"/>
        </a:spcBef>
        <a:spcAft>
          <a:spcPct val="0"/>
        </a:spcAft>
        <a:defRPr sz="3600" b="1">
          <a:solidFill>
            <a:schemeClr val="accent2"/>
          </a:solidFill>
          <a:latin typeface="Arial" charset="0"/>
        </a:defRPr>
      </a:lvl9pPr>
    </p:titleStyle>
    <p:bodyStyle>
      <a:lvl1pPr algn="l" rtl="0" fontAlgn="base">
        <a:spcBef>
          <a:spcPct val="20000"/>
        </a:spcBef>
        <a:spcAft>
          <a:spcPct val="0"/>
        </a:spcAft>
        <a:defRPr sz="2800">
          <a:solidFill>
            <a:schemeClr val="accent2"/>
          </a:solidFill>
          <a:latin typeface="+mn-lt"/>
          <a:ea typeface="+mn-ea"/>
          <a:cs typeface="+mn-cs"/>
        </a:defRPr>
      </a:lvl1pPr>
      <a:lvl2pPr marL="742950" indent="-285750" algn="l" rtl="0" fontAlgn="base">
        <a:spcBef>
          <a:spcPct val="20000"/>
        </a:spcBef>
        <a:spcAft>
          <a:spcPct val="0"/>
        </a:spcAft>
        <a:buChar char="–"/>
        <a:defRPr sz="2800">
          <a:solidFill>
            <a:schemeClr val="accent2"/>
          </a:solidFill>
          <a:latin typeface="+mn-lt"/>
        </a:defRPr>
      </a:lvl2pPr>
      <a:lvl3pPr marL="1143000" indent="-228600" algn="l" rtl="0" fontAlgn="base">
        <a:spcBef>
          <a:spcPct val="20000"/>
        </a:spcBef>
        <a:spcAft>
          <a:spcPct val="0"/>
        </a:spcAft>
        <a:buChar char="•"/>
        <a:defRPr sz="2800">
          <a:solidFill>
            <a:schemeClr val="accent2"/>
          </a:solidFill>
          <a:latin typeface="+mn-lt"/>
        </a:defRPr>
      </a:lvl3pPr>
      <a:lvl4pPr marL="1600200" indent="-228600" algn="l" rtl="0" fontAlgn="base">
        <a:spcBef>
          <a:spcPct val="20000"/>
        </a:spcBef>
        <a:spcAft>
          <a:spcPct val="0"/>
        </a:spcAft>
        <a:buChar char="–"/>
        <a:defRPr sz="2800">
          <a:solidFill>
            <a:schemeClr val="accent2"/>
          </a:solidFill>
          <a:latin typeface="+mn-lt"/>
        </a:defRPr>
      </a:lvl4pPr>
      <a:lvl5pPr marL="2057400" indent="-228600" algn="l" rtl="0" fontAlgn="base">
        <a:spcBef>
          <a:spcPct val="20000"/>
        </a:spcBef>
        <a:spcAft>
          <a:spcPct val="0"/>
        </a:spcAft>
        <a:buChar char="»"/>
        <a:defRPr sz="2800">
          <a:solidFill>
            <a:schemeClr val="accent2"/>
          </a:solidFill>
          <a:latin typeface="+mn-lt"/>
        </a:defRPr>
      </a:lvl5pPr>
      <a:lvl6pPr marL="2514600" indent="-228600" algn="l" rtl="0" fontAlgn="base">
        <a:spcBef>
          <a:spcPct val="20000"/>
        </a:spcBef>
        <a:spcAft>
          <a:spcPct val="0"/>
        </a:spcAft>
        <a:buChar char="»"/>
        <a:defRPr sz="2800">
          <a:solidFill>
            <a:schemeClr val="accent2"/>
          </a:solidFill>
          <a:latin typeface="+mn-lt"/>
        </a:defRPr>
      </a:lvl6pPr>
      <a:lvl7pPr marL="2971800" indent="-228600" algn="l" rtl="0" fontAlgn="base">
        <a:spcBef>
          <a:spcPct val="20000"/>
        </a:spcBef>
        <a:spcAft>
          <a:spcPct val="0"/>
        </a:spcAft>
        <a:buChar char="»"/>
        <a:defRPr sz="2800">
          <a:solidFill>
            <a:schemeClr val="accent2"/>
          </a:solidFill>
          <a:latin typeface="+mn-lt"/>
        </a:defRPr>
      </a:lvl7pPr>
      <a:lvl8pPr marL="3429000" indent="-228600" algn="l" rtl="0" fontAlgn="base">
        <a:spcBef>
          <a:spcPct val="20000"/>
        </a:spcBef>
        <a:spcAft>
          <a:spcPct val="0"/>
        </a:spcAft>
        <a:buChar char="»"/>
        <a:defRPr sz="2800">
          <a:solidFill>
            <a:schemeClr val="accent2"/>
          </a:solidFill>
          <a:latin typeface="+mn-lt"/>
        </a:defRPr>
      </a:lvl8pPr>
      <a:lvl9pPr marL="3886200" indent="-228600" algn="l" rtl="0" fontAlgn="base">
        <a:spcBef>
          <a:spcPct val="20000"/>
        </a:spcBef>
        <a:spcAft>
          <a:spcPct val="0"/>
        </a:spcAft>
        <a:buChar char="»"/>
        <a:defRPr sz="2800">
          <a:solidFill>
            <a:schemeClr val="accent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www.fieldtestedsystems.com/download/PeriodicTableOfSpectra.p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hyperlink" Target="http://www.physics.smu.edu/scalise/P5337fa11/notes/ch06/chapter6.pdf" TargetMode="External"/><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hyperlink" Target="http://www.chemguide.co.uk/atoms/bonding/vdw.html" TargetMode="External"/><Relationship Id="rId3" Type="http://schemas.openxmlformats.org/officeDocument/2006/relationships/image" Target="../media/image26.png"/><Relationship Id="rId7" Type="http://schemas.openxmlformats.org/officeDocument/2006/relationships/hyperlink" Target="http://antoine.frostburg.edu/chem/senese/101/liquids/http:/www.coolgizmotoys.com/2012/04/gs2-is-it-scientifically-possible-to-climb-walls-like-spiderman.html" TargetMode="External"/><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hyperlink" Target="http://antoine.frostburg.edu/chem/senese/101/liquids/faq/h-bonding-vs-london-forces.shtml"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jpeg"/><Relationship Id="rId1" Type="http://schemas.openxmlformats.org/officeDocument/2006/relationships/slideLayout" Target="../slideLayouts/slideLayout18.xml"/><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hyperlink" Target="https://www.youtube.com/watch?v=FLegmQ8_dHg" TargetMode="External"/><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38.png"/><Relationship Id="rId5" Type="http://schemas.openxmlformats.org/officeDocument/2006/relationships/image" Target="../media/image37.gif"/><Relationship Id="rId4" Type="http://schemas.openxmlformats.org/officeDocument/2006/relationships/hyperlink" Target="http://pcwww.liv.ac.uk/~awolski/Teaching/Liverpool/PHYS393/StatisticalPhysics-Part3-Handout.pdf"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42.wmf"/><Relationship Id="rId13" Type="http://schemas.openxmlformats.org/officeDocument/2006/relationships/oleObject" Target="../embeddings/oleObject5.bin"/><Relationship Id="rId3" Type="http://schemas.openxmlformats.org/officeDocument/2006/relationships/notesSlide" Target="../notesSlides/notesSlide27.xml"/><Relationship Id="rId7" Type="http://schemas.openxmlformats.org/officeDocument/2006/relationships/oleObject" Target="../embeddings/oleObject2.bin"/><Relationship Id="rId12" Type="http://schemas.openxmlformats.org/officeDocument/2006/relationships/image" Target="../media/image44.wmf"/><Relationship Id="rId2" Type="http://schemas.openxmlformats.org/officeDocument/2006/relationships/slideLayout" Target="../slideLayouts/slideLayout17.xml"/><Relationship Id="rId1" Type="http://schemas.openxmlformats.org/officeDocument/2006/relationships/vmlDrawing" Target="../drawings/vmlDrawing1.vml"/><Relationship Id="rId6" Type="http://schemas.openxmlformats.org/officeDocument/2006/relationships/image" Target="../media/image46.jpeg"/><Relationship Id="rId11" Type="http://schemas.openxmlformats.org/officeDocument/2006/relationships/oleObject" Target="../embeddings/oleObject4.bin"/><Relationship Id="rId5" Type="http://schemas.openxmlformats.org/officeDocument/2006/relationships/image" Target="../media/image41.wmf"/><Relationship Id="rId15" Type="http://schemas.openxmlformats.org/officeDocument/2006/relationships/image" Target="../media/image47.png"/><Relationship Id="rId10" Type="http://schemas.openxmlformats.org/officeDocument/2006/relationships/image" Target="../media/image43.wmf"/><Relationship Id="rId4" Type="http://schemas.openxmlformats.org/officeDocument/2006/relationships/oleObject" Target="../embeddings/oleObject1.bin"/><Relationship Id="rId9" Type="http://schemas.openxmlformats.org/officeDocument/2006/relationships/oleObject" Target="../embeddings/oleObject3.bin"/><Relationship Id="rId14" Type="http://schemas.openxmlformats.org/officeDocument/2006/relationships/image" Target="../media/image45.wmf"/></Relationships>
</file>

<file path=ppt/slides/_rels/slide31.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notesSlide" Target="../notesSlides/notesSlide28.xml"/><Relationship Id="rId7" Type="http://schemas.openxmlformats.org/officeDocument/2006/relationships/oleObject" Target="../embeddings/oleObject6.bin"/><Relationship Id="rId2" Type="http://schemas.openxmlformats.org/officeDocument/2006/relationships/slideLayout" Target="../slideLayouts/slideLayout39.xml"/><Relationship Id="rId1" Type="http://schemas.openxmlformats.org/officeDocument/2006/relationships/vmlDrawing" Target="../drawings/vmlDrawing2.vml"/><Relationship Id="rId6" Type="http://schemas.openxmlformats.org/officeDocument/2006/relationships/hyperlink" Target="https://en.m.wikipedia.org/wiki/Schr%C3%B6dinger_equation#Harmonic_oscillator" TargetMode="External"/><Relationship Id="rId5" Type="http://schemas.openxmlformats.org/officeDocument/2006/relationships/image" Target="../media/image51.png"/><Relationship Id="rId10" Type="http://schemas.openxmlformats.org/officeDocument/2006/relationships/image" Target="../media/image49.wmf"/><Relationship Id="rId4" Type="http://schemas.openxmlformats.org/officeDocument/2006/relationships/image" Target="../media/image50.jpeg"/><Relationship Id="rId9" Type="http://schemas.openxmlformats.org/officeDocument/2006/relationships/oleObject" Target="../embeddings/oleObject7.bin"/></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53.wmf"/><Relationship Id="rId3" Type="http://schemas.openxmlformats.org/officeDocument/2006/relationships/notesSlide" Target="../notesSlides/notesSlide29.xml"/><Relationship Id="rId7" Type="http://schemas.openxmlformats.org/officeDocument/2006/relationships/image" Target="../media/image55.gif"/><Relationship Id="rId12" Type="http://schemas.openxmlformats.org/officeDocument/2006/relationships/oleObject" Target="../embeddings/oleObject10.bin"/><Relationship Id="rId2" Type="http://schemas.openxmlformats.org/officeDocument/2006/relationships/slideLayout" Target="../slideLayouts/slideLayout17.xml"/><Relationship Id="rId1" Type="http://schemas.openxmlformats.org/officeDocument/2006/relationships/vmlDrawing" Target="../drawings/vmlDrawing3.vml"/><Relationship Id="rId6" Type="http://schemas.openxmlformats.org/officeDocument/2006/relationships/hyperlink" Target="http://www.eng.fsu.edu/~dommelen/quantum/style_a/classic.html#harmmvmovie" TargetMode="External"/><Relationship Id="rId11" Type="http://schemas.openxmlformats.org/officeDocument/2006/relationships/image" Target="../media/image45.wmf"/><Relationship Id="rId5" Type="http://schemas.openxmlformats.org/officeDocument/2006/relationships/hyperlink" Target="https://en.m.wikipedia.org/wiki/Schr%C3%B6dinger_equation#Harmonic_oscillator" TargetMode="External"/><Relationship Id="rId10" Type="http://schemas.openxmlformats.org/officeDocument/2006/relationships/oleObject" Target="../embeddings/oleObject9.bin"/><Relationship Id="rId4" Type="http://schemas.openxmlformats.org/officeDocument/2006/relationships/image" Target="../media/image54.gif"/><Relationship Id="rId9" Type="http://schemas.openxmlformats.org/officeDocument/2006/relationships/image" Target="../media/image52.w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7.xml"/><Relationship Id="rId1" Type="http://schemas.openxmlformats.org/officeDocument/2006/relationships/vmlDrawing" Target="../drawings/vmlDrawing4.vml"/><Relationship Id="rId6" Type="http://schemas.openxmlformats.org/officeDocument/2006/relationships/image" Target="../media/image56.wmf"/><Relationship Id="rId5" Type="http://schemas.openxmlformats.org/officeDocument/2006/relationships/oleObject" Target="../embeddings/oleObject11.bin"/><Relationship Id="rId4" Type="http://schemas.openxmlformats.org/officeDocument/2006/relationships/image" Target="../media/image57.jpeg"/></Relationships>
</file>

<file path=ppt/slides/_rels/slide3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notesSlide" Target="../notesSlides/notesSlide32.xml"/><Relationship Id="rId7" Type="http://schemas.openxmlformats.org/officeDocument/2006/relationships/oleObject" Target="../embeddings/oleObject13.bin"/><Relationship Id="rId2" Type="http://schemas.openxmlformats.org/officeDocument/2006/relationships/slideLayout" Target="../slideLayouts/slideLayout17.xml"/><Relationship Id="rId1" Type="http://schemas.openxmlformats.org/officeDocument/2006/relationships/vmlDrawing" Target="../drawings/vmlDrawing5.vml"/><Relationship Id="rId6" Type="http://schemas.openxmlformats.org/officeDocument/2006/relationships/image" Target="../media/image45.wmf"/><Relationship Id="rId5" Type="http://schemas.openxmlformats.org/officeDocument/2006/relationships/oleObject" Target="../embeddings/oleObject12.bin"/><Relationship Id="rId10" Type="http://schemas.openxmlformats.org/officeDocument/2006/relationships/image" Target="../media/image48.wmf"/><Relationship Id="rId4" Type="http://schemas.openxmlformats.org/officeDocument/2006/relationships/image" Target="../media/image60.jpeg"/><Relationship Id="rId9" Type="http://schemas.openxmlformats.org/officeDocument/2006/relationships/oleObject" Target="../embeddings/oleObject14.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hyperlink" Target="https://nl.wikipedia.org/wiki/21_cm-lijn"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65.jpeg"/></Relationships>
</file>

<file path=ppt/slides/_rels/slide39.xml.rels><?xml version="1.0" encoding="UTF-8" standalone="yes"?>
<Relationships xmlns="http://schemas.openxmlformats.org/package/2006/relationships"><Relationship Id="rId3" Type="http://schemas.openxmlformats.org/officeDocument/2006/relationships/hyperlink" Target="http://mini.physics.sunysb.edu/~marivi/TEACHING-OLD/PHY313/doku.php?id=lectures:7" TargetMode="External"/><Relationship Id="rId2" Type="http://schemas.openxmlformats.org/officeDocument/2006/relationships/notesSlide" Target="../notesSlides/notesSlide36.xml"/><Relationship Id="rId1" Type="http://schemas.openxmlformats.org/officeDocument/2006/relationships/slideLayout" Target="../slideLayouts/slideLayout18.xml"/><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1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1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8.xml"/><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8.xml"/><Relationship Id="rId5" Type="http://schemas.openxmlformats.org/officeDocument/2006/relationships/image" Target="../media/image6.png"/><Relationship Id="rId4" Type="http://schemas.openxmlformats.org/officeDocument/2006/relationships/hyperlink" Target="http://www.lexellaser.com/techinfo_wavelengths.ht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www.rp-photonics.com/ytterbium_doped_gain_media.html" TargetMode="External"/><Relationship Id="rId3" Type="http://schemas.openxmlformats.org/officeDocument/2006/relationships/hyperlink" Target="http://www.rp-photonics.com/laser_transitions.html" TargetMode="External"/><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7.gif"/><Relationship Id="rId5" Type="http://schemas.openxmlformats.org/officeDocument/2006/relationships/hyperlink" Target="http://www.google.nl/url?sa=i&amp;rct=j&amp;q=&amp;esrc=s&amp;frm=1&amp;source=images&amp;cd=&amp;cad=rja&amp;uact=8&amp;docid=JPYYsG_sVWYHzM&amp;tbnid=1w73ULQBcxzmQM:&amp;ved=0CAUQjRw&amp;url=http://www.fineartradiography.com/hobbies/lasers/nitrogen/&amp;ei=Ae5xU7_wI6r1ygP1yIGABQ&amp;bvm=bv.66330100,d.bGQ&amp;psig=AFQjCNGM3uQdrsacu-vY_roaW1fUXkgHIA&amp;ust=1400061816486701" TargetMode="External"/><Relationship Id="rId4" Type="http://schemas.openxmlformats.org/officeDocument/2006/relationships/hyperlink" Target="http://technology.niagarac.on.ca/people/mcsele/lasers/Quantum.htm" TargetMode="Externa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hyperlink" Target="https://www.st-andrews.ac.uk/physics/quvis/simulations_html5/sims/FermionsBosons/FermionsBosons.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684213" y="836613"/>
            <a:ext cx="8278812" cy="5876925"/>
          </a:xfrm>
          <a:prstGeom prst="rect">
            <a:avLst/>
          </a:prstGeom>
          <a:noFill/>
          <a:ln w="9525">
            <a:noFill/>
            <a:miter lim="800000"/>
            <a:headEnd/>
            <a:tailEnd/>
          </a:ln>
        </p:spPr>
        <p:txBody>
          <a:bodyPr>
            <a:prstTxWarp prst="textNoShape">
              <a:avLst/>
            </a:prstTxWarp>
          </a:bodyPr>
          <a:lstStyle/>
          <a:p>
            <a:pPr marL="419100" indent="-419100" algn="l">
              <a:lnSpc>
                <a:spcPct val="140000"/>
              </a:lnSpc>
              <a:spcBef>
                <a:spcPct val="20000"/>
              </a:spcBef>
              <a:buFont typeface="Arial" pitchFamily="-83" charset="0"/>
              <a:buChar char="•"/>
            </a:pPr>
            <a:r>
              <a:rPr lang="nl-NL" sz="2000" dirty="0" smtClean="0">
                <a:sym typeface="Wingdings" pitchFamily="-83" charset="2"/>
              </a:rPr>
              <a:t>Doorlezen: </a:t>
            </a:r>
            <a:r>
              <a:rPr lang="nl-NL" sz="2000" dirty="0" err="1" smtClean="0">
                <a:sym typeface="Wingdings" pitchFamily="-83" charset="2"/>
              </a:rPr>
              <a:t>Giancoli</a:t>
            </a:r>
            <a:r>
              <a:rPr lang="nl-NL" sz="2000" dirty="0" smtClean="0">
                <a:sym typeface="Wingdings" pitchFamily="-83" charset="2"/>
              </a:rPr>
              <a:t> §39.1-6  &amp; §39.8+9;  &amp;  §40.1-5</a:t>
            </a:r>
          </a:p>
          <a:p>
            <a:r>
              <a:rPr lang="en-US" sz="2000" dirty="0" smtClean="0"/>
              <a:t> </a:t>
            </a:r>
          </a:p>
          <a:p>
            <a:pPr marL="419100" indent="-419100" algn="l">
              <a:lnSpc>
                <a:spcPct val="140000"/>
              </a:lnSpc>
              <a:spcBef>
                <a:spcPct val="20000"/>
              </a:spcBef>
              <a:buFont typeface="Arial" pitchFamily="-83" charset="0"/>
              <a:buChar char="•"/>
            </a:pPr>
            <a:r>
              <a:rPr lang="nl-NL" sz="2000" dirty="0" smtClean="0">
                <a:sym typeface="Wingdings" pitchFamily="-83" charset="2"/>
              </a:rPr>
              <a:t> Maak </a:t>
            </a:r>
            <a:r>
              <a:rPr lang="fr-FR" sz="2000" i="1" dirty="0" err="1" smtClean="0"/>
              <a:t>Problems</a:t>
            </a:r>
            <a:r>
              <a:rPr lang="fr-FR" sz="2000" dirty="0" smtClean="0"/>
              <a:t>: </a:t>
            </a:r>
            <a:r>
              <a:rPr lang="en-US" sz="2000" dirty="0" smtClean="0"/>
              <a:t> </a:t>
            </a:r>
            <a:r>
              <a:rPr lang="en-US" sz="2000" b="1" dirty="0" smtClean="0"/>
              <a:t>40</a:t>
            </a:r>
            <a:r>
              <a:rPr lang="en-US" sz="2000" baseline="-25000" dirty="0" smtClean="0"/>
              <a:t>4,</a:t>
            </a:r>
            <a:r>
              <a:rPr lang="en-US" sz="2000" b="1" baseline="-25000" dirty="0" smtClean="0"/>
              <a:t>5,</a:t>
            </a:r>
            <a:r>
              <a:rPr lang="en-US" sz="2000" baseline="-25000" dirty="0" smtClean="0"/>
              <a:t>10</a:t>
            </a:r>
            <a:r>
              <a:rPr lang="en-US" sz="2000" b="1" baseline="-25000" dirty="0" smtClean="0"/>
              <a:t>,11,17</a:t>
            </a:r>
            <a:r>
              <a:rPr lang="en-US" sz="2000" b="1" baseline="-25000" dirty="0"/>
              <a:t>, 62, 63 </a:t>
            </a:r>
            <a:r>
              <a:rPr lang="en-US" sz="2000" b="1" baseline="-25000" dirty="0" smtClean="0"/>
              <a:t> </a:t>
            </a:r>
            <a:r>
              <a:rPr lang="en-US" sz="2000" b="1" dirty="0" smtClean="0"/>
              <a:t>	</a:t>
            </a:r>
            <a:endParaRPr lang="nl-NL" sz="2000" dirty="0" smtClean="0">
              <a:sym typeface="Wingdings" pitchFamily="-83" charset="2"/>
            </a:endParaRPr>
          </a:p>
          <a:p>
            <a:pPr marL="419100" indent="-419100" algn="l">
              <a:lnSpc>
                <a:spcPct val="140000"/>
              </a:lnSpc>
              <a:spcBef>
                <a:spcPct val="20000"/>
              </a:spcBef>
              <a:buFont typeface="Arial" pitchFamily="-83" charset="0"/>
              <a:buChar char="•"/>
            </a:pPr>
            <a:endParaRPr lang="fr-FR" sz="2000" dirty="0" smtClean="0"/>
          </a:p>
          <a:p>
            <a:pPr marL="419100" indent="-419100" algn="l">
              <a:lnSpc>
                <a:spcPct val="140000"/>
              </a:lnSpc>
              <a:spcBef>
                <a:spcPct val="20000"/>
              </a:spcBef>
              <a:buFont typeface="Arial" pitchFamily="-83" charset="0"/>
              <a:buChar char="•"/>
            </a:pPr>
            <a:r>
              <a:rPr lang="fr-FR" sz="2000" dirty="0" err="1" smtClean="0"/>
              <a:t>Maak</a:t>
            </a:r>
            <a:r>
              <a:rPr lang="fr-FR" sz="2000" dirty="0" smtClean="0"/>
              <a:t> de </a:t>
            </a:r>
            <a:r>
              <a:rPr lang="fr-FR" sz="2000" dirty="0" err="1" smtClean="0"/>
              <a:t>opgaven</a:t>
            </a:r>
            <a:r>
              <a:rPr lang="fr-FR" sz="2000" dirty="0" smtClean="0"/>
              <a:t> </a:t>
            </a:r>
            <a:r>
              <a:rPr lang="fr-FR" sz="2000" dirty="0" err="1" smtClean="0"/>
              <a:t>uit</a:t>
            </a:r>
            <a:r>
              <a:rPr lang="fr-FR" sz="2000" dirty="0" smtClean="0"/>
              <a:t> '</a:t>
            </a:r>
            <a:r>
              <a:rPr lang="fr-FR" sz="2000" dirty="0" err="1" smtClean="0"/>
              <a:t>Week</a:t>
            </a:r>
            <a:r>
              <a:rPr lang="fr-FR" sz="2000" dirty="0" smtClean="0"/>
              <a:t> 3' in MP </a:t>
            </a:r>
          </a:p>
          <a:p>
            <a:pPr lvl="1" algn="l">
              <a:spcBef>
                <a:spcPct val="20000"/>
              </a:spcBef>
            </a:pPr>
            <a:endParaRPr lang="nl-NL" sz="2000" dirty="0" smtClean="0"/>
          </a:p>
          <a:p>
            <a:pPr lvl="1" algn="l">
              <a:spcBef>
                <a:spcPct val="20000"/>
              </a:spcBef>
            </a:pPr>
            <a:endParaRPr lang="nl-NL" sz="2000" dirty="0" smtClean="0"/>
          </a:p>
          <a:p>
            <a:pPr marL="419100" indent="-419100" algn="l">
              <a:lnSpc>
                <a:spcPct val="140000"/>
              </a:lnSpc>
              <a:spcBef>
                <a:spcPct val="20000"/>
              </a:spcBef>
            </a:pPr>
            <a:r>
              <a:rPr lang="nl-NL" sz="2000" dirty="0">
                <a:sym typeface="Wingdings" pitchFamily="-83" charset="2"/>
              </a:rPr>
              <a:t>Huiswerkbespreking: </a:t>
            </a:r>
            <a:r>
              <a:rPr lang="nl-NL" sz="2000" dirty="0" smtClean="0">
                <a:sym typeface="Wingdings" pitchFamily="-83" charset="2"/>
              </a:rPr>
              <a:t>vrijdag</a:t>
            </a:r>
            <a:endParaRPr lang="en-US" sz="2000" dirty="0" smtClean="0">
              <a:sym typeface="Wingdings" pitchFamily="-83" charset="2"/>
            </a:endParaRPr>
          </a:p>
          <a:p>
            <a:pPr marL="419100" indent="-419100" algn="l">
              <a:lnSpc>
                <a:spcPct val="140000"/>
              </a:lnSpc>
              <a:spcBef>
                <a:spcPct val="20000"/>
              </a:spcBef>
            </a:pPr>
            <a:r>
              <a:rPr lang="nl-NL" sz="2000" dirty="0" smtClean="0"/>
              <a:t>	welkom </a:t>
            </a:r>
            <a:r>
              <a:rPr lang="nl-NL" sz="2000" b="1" dirty="0" smtClean="0"/>
              <a:t>mits</a:t>
            </a:r>
            <a:r>
              <a:rPr lang="nl-NL" sz="2000" dirty="0" smtClean="0"/>
              <a:t> voorbereid!</a:t>
            </a:r>
          </a:p>
          <a:p>
            <a:pPr lvl="1" algn="l">
              <a:spcBef>
                <a:spcPct val="20000"/>
              </a:spcBef>
            </a:pPr>
            <a:endParaRPr lang="nl-NL" sz="2000" dirty="0" smtClean="0"/>
          </a:p>
          <a:p>
            <a:pPr lvl="1" algn="l">
              <a:spcBef>
                <a:spcPct val="20000"/>
              </a:spcBef>
            </a:pPr>
            <a:endParaRPr lang="nl-NL" sz="1200" dirty="0" smtClean="0"/>
          </a:p>
          <a:p>
            <a:pPr lvl="1" algn="r">
              <a:spcBef>
                <a:spcPct val="20000"/>
              </a:spcBef>
            </a:pPr>
            <a:r>
              <a:rPr lang="nl-NL" sz="1600" dirty="0" err="1" smtClean="0"/>
              <a:t>Problem</a:t>
            </a:r>
            <a:r>
              <a:rPr lang="nl-NL" sz="1600" dirty="0" smtClean="0"/>
              <a:t> </a:t>
            </a:r>
            <a:r>
              <a:rPr lang="nl-NL" sz="1600" dirty="0"/>
              <a:t>40.5:</a:t>
            </a:r>
            <a:r>
              <a:rPr lang="nl-NL" sz="1600" dirty="0" smtClean="0"/>
              <a:t> Berekenen van effect afscherming door e</a:t>
            </a:r>
            <a:r>
              <a:rPr lang="nl-NL" sz="1600" baseline="30000" dirty="0" smtClean="0"/>
              <a:t>-</a:t>
            </a:r>
            <a:r>
              <a:rPr lang="nl-NL" sz="1600" dirty="0" smtClean="0"/>
              <a:t>-wolken op </a:t>
            </a:r>
            <a:r>
              <a:rPr lang="nl-NL" sz="1600" dirty="0" err="1" smtClean="0"/>
              <a:t>ionbinding</a:t>
            </a:r>
            <a:r>
              <a:rPr lang="nl-NL" sz="1600" dirty="0" smtClean="0"/>
              <a:t>: </a:t>
            </a:r>
          </a:p>
          <a:p>
            <a:pPr lvl="1" algn="r">
              <a:spcBef>
                <a:spcPct val="20000"/>
              </a:spcBef>
              <a:buFontTx/>
              <a:buChar char="-"/>
            </a:pPr>
            <a:r>
              <a:rPr lang="nl-NL" sz="1600" dirty="0" smtClean="0"/>
              <a:t> Bekend: energie nodig om ionen te vormen.			  </a:t>
            </a:r>
          </a:p>
          <a:p>
            <a:pPr lvl="1" algn="r">
              <a:spcBef>
                <a:spcPct val="20000"/>
              </a:spcBef>
              <a:buFontTx/>
              <a:buChar char="-"/>
            </a:pPr>
            <a:r>
              <a:rPr lang="nl-NL" sz="1600" dirty="0" smtClean="0"/>
              <a:t> Bindingsenergie blijkt lager </a:t>
            </a:r>
            <a:r>
              <a:rPr lang="nl-NL" sz="1600" dirty="0"/>
              <a:t>dan</a:t>
            </a:r>
            <a:r>
              <a:rPr lang="nl-NL" sz="1600" dirty="0" smtClean="0"/>
              <a:t> verschil  tussen </a:t>
            </a:r>
            <a:r>
              <a:rPr lang="nl-NL" sz="1600" dirty="0"/>
              <a:t>ionisatie </a:t>
            </a:r>
            <a:r>
              <a:rPr lang="nl-NL" sz="1600" dirty="0" smtClean="0"/>
              <a:t>en de   		</a:t>
            </a:r>
            <a:r>
              <a:rPr lang="nl-NL" sz="1600" dirty="0"/>
              <a:t>Coulomb-aantrekking </a:t>
            </a:r>
            <a:r>
              <a:rPr lang="nl-NL" sz="1600" dirty="0" smtClean="0"/>
              <a:t>(te benaderen via: </a:t>
            </a:r>
            <a:r>
              <a:rPr lang="nl-NL" sz="1600" dirty="0"/>
              <a:t>ionen</a:t>
            </a:r>
            <a:r>
              <a:rPr lang="nl-NL" sz="1600" dirty="0" smtClean="0"/>
              <a:t> </a:t>
            </a:r>
            <a:r>
              <a:rPr lang="nl-NL" sz="1600" dirty="0" smtClean="0">
                <a:sym typeface="Wingdings" panose="05000000000000000000" pitchFamily="2" charset="2"/>
              </a:rPr>
              <a:t> </a:t>
            </a:r>
            <a:r>
              <a:rPr lang="nl-NL" sz="1600" dirty="0" smtClean="0"/>
              <a:t>puntladingen)</a:t>
            </a:r>
          </a:p>
          <a:p>
            <a:pPr lvl="1" algn="r">
              <a:spcBef>
                <a:spcPct val="20000"/>
              </a:spcBef>
            </a:pPr>
            <a:r>
              <a:rPr lang="nl-NL" sz="1600" dirty="0" smtClean="0"/>
              <a:t> Reden van </a:t>
            </a:r>
            <a:r>
              <a:rPr lang="nl-NL" sz="1600" dirty="0"/>
              <a:t>lagere </a:t>
            </a:r>
            <a:r>
              <a:rPr lang="nl-NL" sz="1600" dirty="0" smtClean="0"/>
              <a:t>bindingsenergie: e</a:t>
            </a:r>
            <a:r>
              <a:rPr lang="nl-NL" sz="1600" baseline="30000" dirty="0" smtClean="0"/>
              <a:t>-</a:t>
            </a:r>
            <a:r>
              <a:rPr lang="nl-NL" sz="1600" dirty="0" smtClean="0"/>
              <a:t>-schillen stoten elkaar af.</a:t>
            </a:r>
          </a:p>
        </p:txBody>
      </p:sp>
      <p:sp>
        <p:nvSpPr>
          <p:cNvPr id="28675"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sz="2500" dirty="0">
                <a:solidFill>
                  <a:schemeClr val="tx2"/>
                </a:solidFill>
              </a:rPr>
              <a:t>Huiswerk</a:t>
            </a:r>
          </a:p>
        </p:txBody>
      </p:sp>
      <p:sp>
        <p:nvSpPr>
          <p:cNvPr id="28676"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184" y="2636912"/>
            <a:ext cx="2502907" cy="2492896"/>
          </a:xfrm>
          <a:prstGeom prst="rect">
            <a:avLst/>
          </a:prstGeom>
        </p:spPr>
      </p:pic>
      <p:sp>
        <p:nvSpPr>
          <p:cNvPr id="3" name="Rectangle 2"/>
          <p:cNvSpPr/>
          <p:nvPr/>
        </p:nvSpPr>
        <p:spPr>
          <a:xfrm>
            <a:off x="37881" y="6396335"/>
            <a:ext cx="646332" cy="461665"/>
          </a:xfrm>
          <a:prstGeom prst="rect">
            <a:avLst/>
          </a:prstGeom>
        </p:spPr>
        <p:txBody>
          <a:bodyPr wrap="none">
            <a:spAutoFit/>
          </a:bodyPr>
          <a:lstStyle/>
          <a:p>
            <a:r>
              <a:rPr lang="nl-NL" dirty="0" smtClean="0"/>
              <a:t>MP</a:t>
            </a:r>
            <a:endParaRPr lang="nl-NL" dirty="0"/>
          </a:p>
        </p:txBody>
      </p:sp>
    </p:spTree>
    <p:extLst>
      <p:ext uri="{BB962C8B-B14F-4D97-AF65-F5344CB8AC3E}">
        <p14:creationId xmlns:p14="http://schemas.microsoft.com/office/powerpoint/2010/main" val="1127731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11" name="Picture 7" descr="Figure_40_05"/>
          <p:cNvPicPr>
            <a:picLocks noChangeAspect="1" noChangeArrowheads="1"/>
          </p:cNvPicPr>
          <p:nvPr/>
        </p:nvPicPr>
        <p:blipFill>
          <a:blip r:embed="rId3"/>
          <a:srcRect/>
          <a:stretch>
            <a:fillRect/>
          </a:stretch>
        </p:blipFill>
        <p:spPr bwMode="auto">
          <a:xfrm>
            <a:off x="4038600" y="1497360"/>
            <a:ext cx="5029200" cy="4379912"/>
          </a:xfrm>
          <a:prstGeom prst="rect">
            <a:avLst/>
          </a:prstGeom>
          <a:noFill/>
        </p:spPr>
      </p:pic>
      <p:sp>
        <p:nvSpPr>
          <p:cNvPr id="5" name="Text Box 3"/>
          <p:cNvSpPr txBox="1">
            <a:spLocks noChangeArrowheads="1"/>
          </p:cNvSpPr>
          <p:nvPr/>
        </p:nvSpPr>
        <p:spPr bwMode="auto">
          <a:xfrm>
            <a:off x="804664" y="1107901"/>
            <a:ext cx="4199384" cy="1569660"/>
          </a:xfrm>
          <a:prstGeom prst="rect">
            <a:avLst/>
          </a:prstGeom>
          <a:noFill/>
          <a:ln w="9525">
            <a:noFill/>
            <a:miter lim="800000"/>
            <a:headEnd/>
            <a:tailEnd/>
          </a:ln>
          <a:effectLst/>
        </p:spPr>
        <p:txBody>
          <a:bodyPr wrap="square">
            <a:prstTxWarp prst="textNoShape">
              <a:avLst/>
            </a:prstTxWarp>
            <a:spAutoFit/>
          </a:bodyPr>
          <a:lstStyle/>
          <a:p>
            <a:pPr algn="l">
              <a:spcBef>
                <a:spcPct val="50000"/>
              </a:spcBef>
            </a:pPr>
            <a:r>
              <a:rPr lang="en-US" dirty="0" smtClean="0">
                <a:solidFill>
                  <a:srgbClr val="333399"/>
                </a:solidFill>
              </a:rPr>
              <a:t>Na: 1 e</a:t>
            </a:r>
            <a:r>
              <a:rPr lang="en-US" baseline="30000" dirty="0" smtClean="0">
                <a:solidFill>
                  <a:srgbClr val="333399"/>
                </a:solidFill>
              </a:rPr>
              <a:t>-</a:t>
            </a:r>
            <a:r>
              <a:rPr lang="en-US" dirty="0" smtClean="0">
                <a:solidFill>
                  <a:srgbClr val="333399"/>
                </a:solidFill>
              </a:rPr>
              <a:t> </a:t>
            </a:r>
            <a:r>
              <a:rPr lang="en-US" dirty="0" err="1" smtClean="0">
                <a:solidFill>
                  <a:srgbClr val="333399"/>
                </a:solidFill>
              </a:rPr>
              <a:t>buiten</a:t>
            </a:r>
            <a:r>
              <a:rPr lang="en-US" dirty="0" smtClean="0">
                <a:solidFill>
                  <a:srgbClr val="333399"/>
                </a:solidFill>
              </a:rPr>
              <a:t> </a:t>
            </a:r>
            <a:r>
              <a:rPr lang="en-US" dirty="0" err="1" smtClean="0">
                <a:solidFill>
                  <a:srgbClr val="333399"/>
                </a:solidFill>
              </a:rPr>
              <a:t>gesloten</a:t>
            </a:r>
            <a:r>
              <a:rPr lang="en-US" dirty="0" smtClean="0">
                <a:solidFill>
                  <a:srgbClr val="333399"/>
                </a:solidFill>
              </a:rPr>
              <a:t> </a:t>
            </a:r>
            <a:r>
              <a:rPr lang="en-US" dirty="0" err="1" smtClean="0">
                <a:solidFill>
                  <a:srgbClr val="333399"/>
                </a:solidFill>
              </a:rPr>
              <a:t>schil</a:t>
            </a:r>
            <a:endParaRPr lang="en-US" dirty="0" smtClean="0">
              <a:solidFill>
                <a:srgbClr val="333399"/>
              </a:solidFill>
            </a:endParaRPr>
          </a:p>
          <a:p>
            <a:pPr algn="l">
              <a:spcBef>
                <a:spcPct val="50000"/>
              </a:spcBef>
            </a:pPr>
            <a:endParaRPr lang="en-US" dirty="0" smtClean="0">
              <a:solidFill>
                <a:srgbClr val="333399"/>
              </a:solidFill>
            </a:endParaRPr>
          </a:p>
          <a:p>
            <a:pPr algn="l">
              <a:spcBef>
                <a:spcPct val="50000"/>
              </a:spcBef>
            </a:pPr>
            <a:r>
              <a:rPr lang="en-US" dirty="0" smtClean="0">
                <a:solidFill>
                  <a:srgbClr val="333399"/>
                </a:solidFill>
              </a:rPr>
              <a:t>Cl</a:t>
            </a:r>
            <a:r>
              <a:rPr lang="en-US" dirty="0" smtClean="0">
                <a:solidFill>
                  <a:srgbClr val="333399"/>
                </a:solidFill>
              </a:rPr>
              <a:t>: </a:t>
            </a:r>
            <a:r>
              <a:rPr lang="en-US" dirty="0" err="1" smtClean="0">
                <a:solidFill>
                  <a:srgbClr val="333399"/>
                </a:solidFill>
              </a:rPr>
              <a:t>plek</a:t>
            </a:r>
            <a:r>
              <a:rPr lang="en-US" dirty="0" smtClean="0">
                <a:solidFill>
                  <a:srgbClr val="333399"/>
                </a:solidFill>
              </a:rPr>
              <a:t> </a:t>
            </a:r>
            <a:r>
              <a:rPr lang="en-US" dirty="0" err="1" smtClean="0">
                <a:solidFill>
                  <a:srgbClr val="333399"/>
                </a:solidFill>
              </a:rPr>
              <a:t>voor</a:t>
            </a:r>
            <a:r>
              <a:rPr lang="en-US" dirty="0" smtClean="0">
                <a:solidFill>
                  <a:srgbClr val="333399"/>
                </a:solidFill>
              </a:rPr>
              <a:t> </a:t>
            </a:r>
            <a:r>
              <a:rPr lang="en-US" dirty="0" err="1" smtClean="0">
                <a:solidFill>
                  <a:srgbClr val="333399"/>
                </a:solidFill>
              </a:rPr>
              <a:t>één</a:t>
            </a:r>
            <a:r>
              <a:rPr lang="en-US" dirty="0">
                <a:solidFill>
                  <a:srgbClr val="333399"/>
                </a:solidFill>
              </a:rPr>
              <a:t> </a:t>
            </a:r>
            <a:r>
              <a:rPr lang="en-US" dirty="0" smtClean="0">
                <a:solidFill>
                  <a:srgbClr val="333399"/>
                </a:solidFill>
              </a:rPr>
              <a:t>e</a:t>
            </a:r>
            <a:r>
              <a:rPr lang="en-US" baseline="30000" dirty="0" smtClean="0">
                <a:solidFill>
                  <a:srgbClr val="333399"/>
                </a:solidFill>
              </a:rPr>
              <a:t>-</a:t>
            </a:r>
            <a:r>
              <a:rPr lang="en-US" dirty="0">
                <a:solidFill>
                  <a:srgbClr val="333399"/>
                </a:solidFill>
              </a:rPr>
              <a:t> :</a:t>
            </a:r>
          </a:p>
        </p:txBody>
      </p:sp>
      <p:sp>
        <p:nvSpPr>
          <p:cNvPr id="6" name="Rectangle 2"/>
          <p:cNvSpPr>
            <a:spLocks noChangeArrowheads="1"/>
          </p:cNvSpPr>
          <p:nvPr/>
        </p:nvSpPr>
        <p:spPr bwMode="auto">
          <a:xfrm>
            <a:off x="568325" y="71438"/>
            <a:ext cx="8029575" cy="609600"/>
          </a:xfrm>
          <a:prstGeom prst="rect">
            <a:avLst/>
          </a:prstGeom>
          <a:noFill/>
          <a:ln w="9525">
            <a:noFill/>
            <a:miter lim="800000"/>
            <a:headEnd/>
            <a:tailEnd/>
          </a:ln>
          <a:effectLst/>
        </p:spPr>
        <p:txBody>
          <a:bodyPr anchor="ctr">
            <a:prstTxWarp prst="textNoShape">
              <a:avLst/>
            </a:prstTxWarp>
          </a:bodyPr>
          <a:lstStyle/>
          <a:p>
            <a:pPr algn="l"/>
            <a:r>
              <a:rPr lang="en-US" dirty="0" smtClean="0">
                <a:solidFill>
                  <a:schemeClr val="tx2"/>
                </a:solidFill>
              </a:rPr>
              <a:t>§40.1 </a:t>
            </a:r>
            <a:r>
              <a:rPr lang="en-US" dirty="0" err="1" smtClean="0">
                <a:solidFill>
                  <a:schemeClr val="tx2"/>
                </a:solidFill>
              </a:rPr>
              <a:t>Ionbinding</a:t>
            </a:r>
            <a:endParaRPr lang="nl-NL" cap="small" dirty="0">
              <a:solidFill>
                <a:schemeClr val="tx2"/>
              </a:solidFill>
            </a:endParaRPr>
          </a:p>
        </p:txBody>
      </p:sp>
      <p:sp>
        <p:nvSpPr>
          <p:cNvPr id="7" name="Line 3"/>
          <p:cNvSpPr>
            <a:spLocks noChangeShapeType="1"/>
          </p:cNvSpPr>
          <p:nvPr/>
        </p:nvSpPr>
        <p:spPr bwMode="auto">
          <a:xfrm>
            <a:off x="652463" y="681038"/>
            <a:ext cx="7945437" cy="0"/>
          </a:xfrm>
          <a:prstGeom prst="line">
            <a:avLst/>
          </a:prstGeom>
          <a:noFill/>
          <a:ln w="25400">
            <a:solidFill>
              <a:schemeClr val="accent2"/>
            </a:solidFill>
            <a:round/>
            <a:headEnd/>
            <a:tailEnd/>
          </a:ln>
          <a:effectLst/>
        </p:spPr>
        <p:txBody>
          <a:bodyPr wrap="none" anchor="ctr">
            <a:prstTxWarp prst="textNoShape">
              <a:avLst/>
            </a:prstTxWarp>
          </a:bodyPr>
          <a:lstStyle/>
          <a:p>
            <a:endParaRPr lang="en-US"/>
          </a:p>
        </p:txBody>
      </p:sp>
      <p:sp>
        <p:nvSpPr>
          <p:cNvPr id="2" name="Rectangle 1"/>
          <p:cNvSpPr/>
          <p:nvPr/>
        </p:nvSpPr>
        <p:spPr>
          <a:xfrm>
            <a:off x="3713056" y="5445224"/>
            <a:ext cx="1435008" cy="461665"/>
          </a:xfrm>
          <a:prstGeom prst="rect">
            <a:avLst/>
          </a:prstGeom>
          <a:solidFill>
            <a:schemeClr val="bg1"/>
          </a:solidFill>
        </p:spPr>
        <p:txBody>
          <a:bodyPr wrap="none">
            <a:spAutoFit/>
          </a:bodyPr>
          <a:lstStyle/>
          <a:p>
            <a:r>
              <a:rPr lang="en-US" dirty="0" smtClean="0">
                <a:solidFill>
                  <a:srgbClr val="333399"/>
                </a:solidFill>
              </a:rPr>
              <a:t>Cl-</a:t>
            </a:r>
            <a:r>
              <a:rPr lang="en-US" dirty="0" err="1" smtClean="0">
                <a:solidFill>
                  <a:srgbClr val="333399"/>
                </a:solidFill>
              </a:rPr>
              <a:t>atoom</a:t>
            </a:r>
            <a:endParaRPr lang="nl-NL" dirty="0"/>
          </a:p>
        </p:txBody>
      </p:sp>
      <p:sp>
        <p:nvSpPr>
          <p:cNvPr id="8" name="Rectangle 7"/>
          <p:cNvSpPr/>
          <p:nvPr/>
        </p:nvSpPr>
        <p:spPr>
          <a:xfrm>
            <a:off x="3646210" y="5410200"/>
            <a:ext cx="1481496" cy="400110"/>
          </a:xfrm>
          <a:prstGeom prst="rect">
            <a:avLst/>
          </a:prstGeom>
          <a:solidFill>
            <a:schemeClr val="bg1"/>
          </a:solidFill>
        </p:spPr>
        <p:txBody>
          <a:bodyPr wrap="none">
            <a:spAutoFit/>
          </a:bodyPr>
          <a:lstStyle/>
          <a:p>
            <a:r>
              <a:rPr lang="en-US" sz="2000" baseline="30000" dirty="0" smtClean="0">
                <a:solidFill>
                  <a:srgbClr val="333399"/>
                </a:solidFill>
              </a:rPr>
              <a:t>17</a:t>
            </a:r>
            <a:r>
              <a:rPr lang="en-US" sz="2000" dirty="0" smtClean="0">
                <a:solidFill>
                  <a:srgbClr val="333399"/>
                </a:solidFill>
              </a:rPr>
              <a:t>Cl 3s</a:t>
            </a:r>
            <a:r>
              <a:rPr lang="en-US" sz="2000" baseline="30000" dirty="0" smtClean="0">
                <a:solidFill>
                  <a:srgbClr val="333399"/>
                </a:solidFill>
              </a:rPr>
              <a:t>2 </a:t>
            </a:r>
            <a:r>
              <a:rPr lang="en-US" sz="2000" dirty="0" smtClean="0">
                <a:solidFill>
                  <a:srgbClr val="333399"/>
                </a:solidFill>
              </a:rPr>
              <a:t>3p</a:t>
            </a:r>
            <a:r>
              <a:rPr lang="en-US" sz="2000" baseline="30000" dirty="0" smtClean="0">
                <a:solidFill>
                  <a:srgbClr val="333399"/>
                </a:solidFill>
              </a:rPr>
              <a:t>5</a:t>
            </a:r>
            <a:endParaRPr lang="nl-NL" sz="2000" baseline="30000" dirty="0"/>
          </a:p>
        </p:txBody>
      </p:sp>
      <p:sp>
        <p:nvSpPr>
          <p:cNvPr id="9" name="Rectangle 10"/>
          <p:cNvSpPr/>
          <p:nvPr/>
        </p:nvSpPr>
        <p:spPr>
          <a:xfrm>
            <a:off x="3773837" y="1634919"/>
            <a:ext cx="1127265" cy="400110"/>
          </a:xfrm>
          <a:prstGeom prst="rect">
            <a:avLst/>
          </a:prstGeom>
          <a:solidFill>
            <a:schemeClr val="bg1"/>
          </a:solidFill>
        </p:spPr>
        <p:txBody>
          <a:bodyPr wrap="none">
            <a:spAutoFit/>
          </a:bodyPr>
          <a:lstStyle/>
          <a:p>
            <a:r>
              <a:rPr lang="en-US" sz="2000" baseline="30000" dirty="0" smtClean="0">
                <a:solidFill>
                  <a:srgbClr val="336699"/>
                </a:solidFill>
              </a:rPr>
              <a:t>11</a:t>
            </a:r>
            <a:r>
              <a:rPr lang="en-US" sz="2000" dirty="0" smtClean="0">
                <a:solidFill>
                  <a:srgbClr val="336699"/>
                </a:solidFill>
              </a:rPr>
              <a:t>Na 3s</a:t>
            </a:r>
            <a:r>
              <a:rPr lang="en-US" sz="2000" baseline="30000" dirty="0" smtClean="0">
                <a:solidFill>
                  <a:srgbClr val="336699"/>
                </a:solidFill>
              </a:rPr>
              <a:t>1</a:t>
            </a:r>
            <a:endParaRPr lang="nl-NL" sz="2000" baseline="30000" dirty="0">
              <a:solidFill>
                <a:srgbClr val="336699"/>
              </a:solidFill>
            </a:endParaRPr>
          </a:p>
        </p:txBody>
      </p:sp>
    </p:spTree>
    <p:extLst>
      <p:ext uri="{BB962C8B-B14F-4D97-AF65-F5344CB8AC3E}">
        <p14:creationId xmlns:p14="http://schemas.microsoft.com/office/powerpoint/2010/main" val="100808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Text Box 3"/>
          <p:cNvSpPr txBox="1">
            <a:spLocks noChangeArrowheads="1"/>
          </p:cNvSpPr>
          <p:nvPr/>
        </p:nvSpPr>
        <p:spPr bwMode="auto">
          <a:xfrm>
            <a:off x="457200" y="990600"/>
            <a:ext cx="8305800" cy="519113"/>
          </a:xfrm>
          <a:prstGeom prst="rect">
            <a:avLst/>
          </a:prstGeom>
          <a:noFill/>
          <a:ln w="9525">
            <a:noFill/>
            <a:miter lim="800000"/>
            <a:headEnd/>
            <a:tailEnd/>
          </a:ln>
          <a:effectLst/>
        </p:spPr>
        <p:txBody>
          <a:bodyPr>
            <a:prstTxWarp prst="textNoShape">
              <a:avLst/>
            </a:prstTxWarp>
            <a:spAutoFit/>
          </a:bodyPr>
          <a:lstStyle/>
          <a:p>
            <a:pPr>
              <a:spcBef>
                <a:spcPct val="50000"/>
              </a:spcBef>
            </a:pPr>
            <a:endParaRPr lang="en-US">
              <a:solidFill>
                <a:srgbClr val="333399"/>
              </a:solidFill>
            </a:endParaRPr>
          </a:p>
        </p:txBody>
      </p:sp>
      <p:sp>
        <p:nvSpPr>
          <p:cNvPr id="48132" name="Text Box 4"/>
          <p:cNvSpPr txBox="1">
            <a:spLocks noChangeArrowheads="1"/>
          </p:cNvSpPr>
          <p:nvPr/>
        </p:nvSpPr>
        <p:spPr bwMode="auto">
          <a:xfrm>
            <a:off x="685800" y="1179329"/>
            <a:ext cx="7924800" cy="116955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333399"/>
                </a:solidFill>
              </a:rPr>
              <a:t>An ionic bond is created by the attraction of ions.</a:t>
            </a:r>
          </a:p>
          <a:p>
            <a:pPr>
              <a:spcBef>
                <a:spcPct val="50000"/>
              </a:spcBef>
            </a:pPr>
            <a:r>
              <a:rPr lang="en-US" sz="2000" dirty="0">
                <a:solidFill>
                  <a:srgbClr val="333399"/>
                </a:solidFill>
              </a:rPr>
              <a:t>For example, the outermost electron in the sodium atom</a:t>
            </a:r>
            <a:r>
              <a:rPr lang="en-US" sz="2000" dirty="0" smtClean="0">
                <a:solidFill>
                  <a:srgbClr val="333399"/>
                </a:solidFill>
              </a:rPr>
              <a:t>    	spends </a:t>
            </a:r>
            <a:r>
              <a:rPr lang="en-US" sz="2000" dirty="0">
                <a:solidFill>
                  <a:srgbClr val="333399"/>
                </a:solidFill>
              </a:rPr>
              <a:t>most of its time around the chlorine atom in </a:t>
            </a:r>
            <a:r>
              <a:rPr lang="en-US" sz="2000" dirty="0" err="1">
                <a:solidFill>
                  <a:srgbClr val="333399"/>
                </a:solidFill>
              </a:rPr>
              <a:t>NaCl</a:t>
            </a:r>
            <a:r>
              <a:rPr lang="en-US" sz="2000" dirty="0">
                <a:solidFill>
                  <a:srgbClr val="333399"/>
                </a:solidFill>
              </a:rPr>
              <a:t>.</a:t>
            </a:r>
          </a:p>
        </p:txBody>
      </p:sp>
      <p:pic>
        <p:nvPicPr>
          <p:cNvPr id="48136" name="Picture 8" descr="Figure_40_03"/>
          <p:cNvPicPr>
            <a:picLocks noChangeAspect="1" noChangeArrowheads="1"/>
          </p:cNvPicPr>
          <p:nvPr/>
        </p:nvPicPr>
        <p:blipFill>
          <a:blip r:embed="rId3"/>
          <a:srcRect/>
          <a:stretch>
            <a:fillRect/>
          </a:stretch>
        </p:blipFill>
        <p:spPr bwMode="auto">
          <a:xfrm>
            <a:off x="2286000" y="3552825"/>
            <a:ext cx="4572000" cy="2924175"/>
          </a:xfrm>
          <a:prstGeom prst="rect">
            <a:avLst/>
          </a:prstGeom>
          <a:noFill/>
        </p:spPr>
      </p:pic>
      <p:sp>
        <p:nvSpPr>
          <p:cNvPr id="7" name="Rectangle 2"/>
          <p:cNvSpPr>
            <a:spLocks noChangeArrowheads="1"/>
          </p:cNvSpPr>
          <p:nvPr/>
        </p:nvSpPr>
        <p:spPr bwMode="auto">
          <a:xfrm>
            <a:off x="568325" y="71438"/>
            <a:ext cx="8029575" cy="609600"/>
          </a:xfrm>
          <a:prstGeom prst="rect">
            <a:avLst/>
          </a:prstGeom>
          <a:noFill/>
          <a:ln w="9525">
            <a:noFill/>
            <a:miter lim="800000"/>
            <a:headEnd/>
            <a:tailEnd/>
          </a:ln>
          <a:effectLst/>
        </p:spPr>
        <p:txBody>
          <a:bodyPr anchor="ctr">
            <a:prstTxWarp prst="textNoShape">
              <a:avLst/>
            </a:prstTxWarp>
          </a:bodyPr>
          <a:lstStyle/>
          <a:p>
            <a:pPr algn="l"/>
            <a:r>
              <a:rPr lang="en-US" dirty="0" smtClean="0">
                <a:solidFill>
                  <a:schemeClr val="tx2"/>
                </a:solidFill>
              </a:rPr>
              <a:t>§40.1 </a:t>
            </a:r>
            <a:r>
              <a:rPr lang="en-US" dirty="0" err="1" smtClean="0">
                <a:solidFill>
                  <a:schemeClr val="tx2"/>
                </a:solidFill>
              </a:rPr>
              <a:t>Roosterbinding</a:t>
            </a:r>
            <a:r>
              <a:rPr lang="en-US" dirty="0" smtClean="0">
                <a:solidFill>
                  <a:schemeClr val="tx2"/>
                </a:solidFill>
              </a:rPr>
              <a:t>: </a:t>
            </a:r>
            <a:r>
              <a:rPr lang="en-US" dirty="0" err="1" smtClean="0">
                <a:solidFill>
                  <a:schemeClr val="tx2"/>
                </a:solidFill>
              </a:rPr>
              <a:t>keukenzout</a:t>
            </a:r>
            <a:endParaRPr lang="nl-NL" cap="small" dirty="0">
              <a:solidFill>
                <a:schemeClr val="tx2"/>
              </a:solidFill>
            </a:endParaRPr>
          </a:p>
        </p:txBody>
      </p:sp>
      <p:sp>
        <p:nvSpPr>
          <p:cNvPr id="8" name="Line 3"/>
          <p:cNvSpPr>
            <a:spLocks noChangeShapeType="1"/>
          </p:cNvSpPr>
          <p:nvPr/>
        </p:nvSpPr>
        <p:spPr bwMode="auto">
          <a:xfrm>
            <a:off x="652463" y="681038"/>
            <a:ext cx="7945437" cy="0"/>
          </a:xfrm>
          <a:prstGeom prst="line">
            <a:avLst/>
          </a:prstGeom>
          <a:noFill/>
          <a:ln w="25400">
            <a:solidFill>
              <a:schemeClr val="accent2"/>
            </a:solidFill>
            <a:round/>
            <a:headEnd/>
            <a:tailEnd/>
          </a:ln>
          <a:effectLst/>
        </p:spPr>
        <p:txBody>
          <a:bodyPr wrap="none" anchor="ctr">
            <a:prstTxWarp prst="textNoShape">
              <a:avLst/>
            </a:prstTxWarp>
          </a:bodyPr>
          <a:lstStyle/>
          <a:p>
            <a:endParaRPr lang="en-US"/>
          </a:p>
        </p:txBody>
      </p:sp>
      <p:sp>
        <p:nvSpPr>
          <p:cNvPr id="9" name="Rectangle 8"/>
          <p:cNvSpPr/>
          <p:nvPr/>
        </p:nvSpPr>
        <p:spPr>
          <a:xfrm>
            <a:off x="7467600" y="5943600"/>
            <a:ext cx="771866" cy="461665"/>
          </a:xfrm>
          <a:prstGeom prst="rect">
            <a:avLst/>
          </a:prstGeom>
          <a:solidFill>
            <a:schemeClr val="bg1"/>
          </a:solidFill>
        </p:spPr>
        <p:txBody>
          <a:bodyPr wrap="none">
            <a:spAutoFit/>
          </a:bodyPr>
          <a:lstStyle/>
          <a:p>
            <a:r>
              <a:rPr lang="en-US" baseline="30000" dirty="0" smtClean="0">
                <a:solidFill>
                  <a:srgbClr val="333399"/>
                </a:solidFill>
              </a:rPr>
              <a:t>17</a:t>
            </a:r>
            <a:r>
              <a:rPr lang="en-US" dirty="0" smtClean="0">
                <a:solidFill>
                  <a:srgbClr val="333399"/>
                </a:solidFill>
              </a:rPr>
              <a:t>Cl</a:t>
            </a:r>
            <a:r>
              <a:rPr lang="en-US" baseline="30000" dirty="0" smtClean="0">
                <a:solidFill>
                  <a:srgbClr val="333399"/>
                </a:solidFill>
              </a:rPr>
              <a:t>-</a:t>
            </a:r>
            <a:endParaRPr lang="nl-NL" baseline="30000" dirty="0"/>
          </a:p>
        </p:txBody>
      </p:sp>
      <p:sp>
        <p:nvSpPr>
          <p:cNvPr id="10" name="Rectangle 9"/>
          <p:cNvSpPr/>
          <p:nvPr/>
        </p:nvSpPr>
        <p:spPr>
          <a:xfrm>
            <a:off x="692470" y="5943600"/>
            <a:ext cx="910926" cy="461665"/>
          </a:xfrm>
          <a:prstGeom prst="rect">
            <a:avLst/>
          </a:prstGeom>
          <a:solidFill>
            <a:schemeClr val="bg1"/>
          </a:solidFill>
        </p:spPr>
        <p:txBody>
          <a:bodyPr wrap="none">
            <a:spAutoFit/>
          </a:bodyPr>
          <a:lstStyle/>
          <a:p>
            <a:r>
              <a:rPr lang="en-US" baseline="30000" dirty="0" smtClean="0">
                <a:solidFill>
                  <a:srgbClr val="333399"/>
                </a:solidFill>
              </a:rPr>
              <a:t>11</a:t>
            </a:r>
            <a:r>
              <a:rPr lang="en-US" dirty="0" smtClean="0">
                <a:solidFill>
                  <a:srgbClr val="333399"/>
                </a:solidFill>
              </a:rPr>
              <a:t>Na</a:t>
            </a:r>
            <a:r>
              <a:rPr lang="en-US" baseline="30000" dirty="0" smtClean="0">
                <a:solidFill>
                  <a:srgbClr val="333399"/>
                </a:solidFill>
              </a:rPr>
              <a:t>+</a:t>
            </a:r>
            <a:endParaRPr lang="nl-NL" baseline="30000" dirty="0"/>
          </a:p>
        </p:txBody>
      </p:sp>
      <p:sp>
        <p:nvSpPr>
          <p:cNvPr id="12" name="Rectangle 11"/>
          <p:cNvSpPr/>
          <p:nvPr/>
        </p:nvSpPr>
        <p:spPr>
          <a:xfrm>
            <a:off x="7239000" y="3810000"/>
            <a:ext cx="1425390" cy="707886"/>
          </a:xfrm>
          <a:prstGeom prst="rect">
            <a:avLst/>
          </a:prstGeom>
        </p:spPr>
        <p:txBody>
          <a:bodyPr wrap="none">
            <a:spAutoFit/>
          </a:bodyPr>
          <a:lstStyle/>
          <a:p>
            <a:r>
              <a:rPr lang="nl-NL" sz="2000" dirty="0" smtClean="0">
                <a:solidFill>
                  <a:srgbClr val="000000"/>
                </a:solidFill>
              </a:rPr>
              <a:t>gestolen e</a:t>
            </a:r>
            <a:r>
              <a:rPr lang="nl-NL" sz="2000" baseline="30000" dirty="0" smtClean="0">
                <a:solidFill>
                  <a:srgbClr val="000000"/>
                </a:solidFill>
              </a:rPr>
              <a:t>-</a:t>
            </a:r>
            <a:endParaRPr lang="en-GB" sz="2000" baseline="30000" dirty="0" smtClean="0">
              <a:solidFill>
                <a:srgbClr val="000000"/>
              </a:solidFill>
            </a:endParaRPr>
          </a:p>
          <a:p>
            <a:r>
              <a:rPr lang="en-GB" sz="2000" dirty="0" smtClean="0">
                <a:solidFill>
                  <a:srgbClr val="000000"/>
                </a:solidFill>
              </a:rPr>
              <a:t>3 á </a:t>
            </a:r>
            <a:r>
              <a:rPr lang="en-GB" sz="2000" dirty="0">
                <a:solidFill>
                  <a:srgbClr val="000000"/>
                </a:solidFill>
              </a:rPr>
              <a:t>4 </a:t>
            </a:r>
            <a:r>
              <a:rPr lang="en-GB" sz="2000" dirty="0" err="1">
                <a:solidFill>
                  <a:srgbClr val="000000"/>
                </a:solidFill>
              </a:rPr>
              <a:t>eV</a:t>
            </a:r>
            <a:endParaRPr lang="en-GB" sz="2000" dirty="0">
              <a:solidFill>
                <a:srgbClr val="000000"/>
              </a:solidFill>
            </a:endParaRPr>
          </a:p>
        </p:txBody>
      </p:sp>
    </p:spTree>
    <p:extLst>
      <p:ext uri="{BB962C8B-B14F-4D97-AF65-F5344CB8AC3E}">
        <p14:creationId xmlns:p14="http://schemas.microsoft.com/office/powerpoint/2010/main" val="3058623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Text Box 3"/>
          <p:cNvSpPr txBox="1">
            <a:spLocks noChangeArrowheads="1"/>
          </p:cNvSpPr>
          <p:nvPr/>
        </p:nvSpPr>
        <p:spPr bwMode="auto">
          <a:xfrm>
            <a:off x="504056" y="2845385"/>
            <a:ext cx="4572000" cy="101566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dirty="0" smtClean="0">
                <a:solidFill>
                  <a:srgbClr val="333399"/>
                </a:solidFill>
              </a:rPr>
              <a:t>ion-</a:t>
            </a:r>
            <a:r>
              <a:rPr lang="en-US" dirty="0" err="1" smtClean="0">
                <a:solidFill>
                  <a:srgbClr val="333399"/>
                </a:solidFill>
              </a:rPr>
              <a:t>achtig</a:t>
            </a:r>
            <a:r>
              <a:rPr lang="en-US" dirty="0" smtClean="0">
                <a:solidFill>
                  <a:srgbClr val="333399"/>
                </a:solidFill>
              </a:rPr>
              <a:t> (</a:t>
            </a:r>
            <a:r>
              <a:rPr lang="en-US" dirty="0" err="1" smtClean="0">
                <a:solidFill>
                  <a:srgbClr val="333399"/>
                </a:solidFill>
              </a:rPr>
              <a:t>polair</a:t>
            </a:r>
            <a:r>
              <a:rPr lang="en-US" dirty="0" smtClean="0">
                <a:solidFill>
                  <a:srgbClr val="333399"/>
                </a:solidFill>
              </a:rPr>
              <a:t>) </a:t>
            </a:r>
          </a:p>
          <a:p>
            <a:pPr>
              <a:spcBef>
                <a:spcPct val="50000"/>
              </a:spcBef>
            </a:pPr>
            <a:r>
              <a:rPr lang="en-US" dirty="0" err="1" smtClean="0">
                <a:solidFill>
                  <a:srgbClr val="333399"/>
                </a:solidFill>
              </a:rPr>
              <a:t>vb</a:t>
            </a:r>
            <a:r>
              <a:rPr lang="en-US" dirty="0" smtClean="0">
                <a:solidFill>
                  <a:srgbClr val="333399"/>
                </a:solidFill>
              </a:rPr>
              <a:t>: water</a:t>
            </a:r>
            <a:endParaRPr lang="en-US" dirty="0">
              <a:solidFill>
                <a:srgbClr val="333399"/>
              </a:solidFill>
            </a:endParaRPr>
          </a:p>
        </p:txBody>
      </p:sp>
      <p:pic>
        <p:nvPicPr>
          <p:cNvPr id="46088" name="Picture 8" descr="Figure_40_06"/>
          <p:cNvPicPr>
            <a:picLocks noChangeAspect="1" noChangeArrowheads="1"/>
          </p:cNvPicPr>
          <p:nvPr/>
        </p:nvPicPr>
        <p:blipFill>
          <a:blip r:embed="rId3"/>
          <a:srcRect/>
          <a:stretch>
            <a:fillRect/>
          </a:stretch>
        </p:blipFill>
        <p:spPr bwMode="auto">
          <a:xfrm>
            <a:off x="4846638" y="835025"/>
            <a:ext cx="3984625" cy="5718175"/>
          </a:xfrm>
          <a:prstGeom prst="rect">
            <a:avLst/>
          </a:prstGeom>
          <a:noFill/>
        </p:spPr>
      </p:pic>
      <p:sp>
        <p:nvSpPr>
          <p:cNvPr id="6" name="Rectangle 2"/>
          <p:cNvSpPr>
            <a:spLocks noChangeArrowheads="1"/>
          </p:cNvSpPr>
          <p:nvPr/>
        </p:nvSpPr>
        <p:spPr bwMode="auto">
          <a:xfrm>
            <a:off x="568325" y="71438"/>
            <a:ext cx="8029575" cy="609600"/>
          </a:xfrm>
          <a:prstGeom prst="rect">
            <a:avLst/>
          </a:prstGeom>
          <a:noFill/>
          <a:ln w="9525">
            <a:noFill/>
            <a:miter lim="800000"/>
            <a:headEnd/>
            <a:tailEnd/>
          </a:ln>
          <a:effectLst/>
        </p:spPr>
        <p:txBody>
          <a:bodyPr anchor="ctr">
            <a:prstTxWarp prst="textNoShape">
              <a:avLst/>
            </a:prstTxWarp>
          </a:bodyPr>
          <a:lstStyle/>
          <a:p>
            <a:pPr algn="l"/>
            <a:r>
              <a:rPr lang="en-US" dirty="0" smtClean="0">
                <a:solidFill>
                  <a:schemeClr val="tx2"/>
                </a:solidFill>
              </a:rPr>
              <a:t>§40.1 </a:t>
            </a:r>
            <a:r>
              <a:rPr lang="en-US" dirty="0" err="1" smtClean="0">
                <a:solidFill>
                  <a:schemeClr val="tx2"/>
                </a:solidFill>
              </a:rPr>
              <a:t>Polaire</a:t>
            </a:r>
            <a:r>
              <a:rPr lang="en-US" dirty="0" smtClean="0">
                <a:solidFill>
                  <a:schemeClr val="tx2"/>
                </a:solidFill>
              </a:rPr>
              <a:t> binding</a:t>
            </a:r>
            <a:endParaRPr lang="nl-NL" cap="small" dirty="0">
              <a:solidFill>
                <a:schemeClr val="tx2"/>
              </a:solidFill>
            </a:endParaRPr>
          </a:p>
        </p:txBody>
      </p:sp>
      <p:sp>
        <p:nvSpPr>
          <p:cNvPr id="7" name="Line 3"/>
          <p:cNvSpPr>
            <a:spLocks noChangeShapeType="1"/>
          </p:cNvSpPr>
          <p:nvPr/>
        </p:nvSpPr>
        <p:spPr bwMode="auto">
          <a:xfrm>
            <a:off x="652463" y="681038"/>
            <a:ext cx="7945437" cy="0"/>
          </a:xfrm>
          <a:prstGeom prst="line">
            <a:avLst/>
          </a:prstGeom>
          <a:noFill/>
          <a:ln w="25400">
            <a:solidFill>
              <a:schemeClr val="accent2"/>
            </a:solidFill>
            <a:round/>
            <a:headEnd/>
            <a:tailEnd/>
          </a:ln>
          <a:effectLst/>
        </p:spPr>
        <p:txBody>
          <a:bodyPr wrap="none" anchor="ctr">
            <a:prstTxWarp prst="textNoShape">
              <a:avLst/>
            </a:prstTxWarp>
          </a:bodyPr>
          <a:lstStyle/>
          <a:p>
            <a:endParaRPr lang="en-US"/>
          </a:p>
        </p:txBody>
      </p:sp>
    </p:spTree>
    <p:extLst>
      <p:ext uri="{BB962C8B-B14F-4D97-AF65-F5344CB8AC3E}">
        <p14:creationId xmlns:p14="http://schemas.microsoft.com/office/powerpoint/2010/main" val="23874699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3"/>
          <p:cNvSpPr txBox="1">
            <a:spLocks noChangeArrowheads="1"/>
          </p:cNvSpPr>
          <p:nvPr/>
        </p:nvSpPr>
        <p:spPr bwMode="auto">
          <a:xfrm>
            <a:off x="533400" y="1228690"/>
            <a:ext cx="8077200" cy="40011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333399"/>
                </a:solidFill>
              </a:rPr>
              <a:t>Potential energy of two point charges:</a:t>
            </a:r>
          </a:p>
        </p:txBody>
      </p:sp>
      <p:sp>
        <p:nvSpPr>
          <p:cNvPr id="45062" name="Rectangle 6"/>
          <p:cNvSpPr>
            <a:spLocks noGrp="1" noChangeArrowheads="1"/>
          </p:cNvSpPr>
          <p:nvPr>
            <p:ph type="title"/>
          </p:nvPr>
        </p:nvSpPr>
        <p:spPr>
          <a:xfrm>
            <a:off x="457200" y="0"/>
            <a:ext cx="8229600" cy="1219200"/>
          </a:xfrm>
        </p:spPr>
        <p:txBody>
          <a:bodyPr/>
          <a:lstStyle/>
          <a:p>
            <a:r>
              <a:rPr lang="en-US" sz="2800" dirty="0"/>
              <a:t>40.2 Potential-Energy Diagrams for Molecules</a:t>
            </a:r>
          </a:p>
        </p:txBody>
      </p:sp>
      <p:pic>
        <p:nvPicPr>
          <p:cNvPr id="45064" name="Picture 8" descr="Figure_40_07a"/>
          <p:cNvPicPr>
            <a:picLocks noChangeAspect="1" noChangeArrowheads="1"/>
          </p:cNvPicPr>
          <p:nvPr/>
        </p:nvPicPr>
        <p:blipFill>
          <a:blip r:embed="rId3"/>
          <a:srcRect/>
          <a:stretch>
            <a:fillRect/>
          </a:stretch>
        </p:blipFill>
        <p:spPr bwMode="auto">
          <a:xfrm>
            <a:off x="609600" y="2581275"/>
            <a:ext cx="3482975" cy="3676650"/>
          </a:xfrm>
          <a:prstGeom prst="rect">
            <a:avLst/>
          </a:prstGeom>
          <a:noFill/>
        </p:spPr>
      </p:pic>
      <p:pic>
        <p:nvPicPr>
          <p:cNvPr id="45065" name="Picture 9" descr="Figure_40_07b"/>
          <p:cNvPicPr>
            <a:picLocks noChangeAspect="1" noChangeArrowheads="1"/>
          </p:cNvPicPr>
          <p:nvPr/>
        </p:nvPicPr>
        <p:blipFill>
          <a:blip r:embed="rId4"/>
          <a:srcRect/>
          <a:stretch>
            <a:fillRect/>
          </a:stretch>
        </p:blipFill>
        <p:spPr bwMode="auto">
          <a:xfrm>
            <a:off x="4908550" y="2286000"/>
            <a:ext cx="3549650" cy="4267200"/>
          </a:xfrm>
          <a:prstGeom prst="rect">
            <a:avLst/>
          </a:prstGeom>
          <a:noFill/>
        </p:spPr>
      </p:pic>
    </p:spTree>
    <p:extLst>
      <p:ext uri="{BB962C8B-B14F-4D97-AF65-F5344CB8AC3E}">
        <p14:creationId xmlns:p14="http://schemas.microsoft.com/office/powerpoint/2010/main" val="18125344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ext Box 3"/>
          <p:cNvSpPr txBox="1">
            <a:spLocks noChangeArrowheads="1"/>
          </p:cNvSpPr>
          <p:nvPr/>
        </p:nvSpPr>
        <p:spPr bwMode="auto">
          <a:xfrm>
            <a:off x="304800" y="1621249"/>
            <a:ext cx="8458200" cy="101566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333399"/>
                </a:solidFill>
              </a:rPr>
              <a:t>For the hydrogen molecule, the force between the atoms is attractive at large distances. If the atoms are too close, the electrons are too squeezed; therefore, there is a minimum in the potential.</a:t>
            </a:r>
          </a:p>
        </p:txBody>
      </p:sp>
      <p:sp>
        <p:nvSpPr>
          <p:cNvPr id="44037" name="Rectangle 5"/>
          <p:cNvSpPr>
            <a:spLocks noGrp="1" noChangeArrowheads="1"/>
          </p:cNvSpPr>
          <p:nvPr>
            <p:ph type="title"/>
          </p:nvPr>
        </p:nvSpPr>
        <p:spPr>
          <a:xfrm>
            <a:off x="457200" y="0"/>
            <a:ext cx="8229600" cy="1295400"/>
          </a:xfrm>
        </p:spPr>
        <p:txBody>
          <a:bodyPr/>
          <a:lstStyle/>
          <a:p>
            <a:r>
              <a:rPr lang="en-US" sz="2800" dirty="0"/>
              <a:t>40.2 Potential-Energy Diagrams for Molecules</a:t>
            </a:r>
          </a:p>
        </p:txBody>
      </p:sp>
      <p:pic>
        <p:nvPicPr>
          <p:cNvPr id="44039" name="Picture 7" descr="Figure_40_08"/>
          <p:cNvPicPr>
            <a:picLocks noChangeAspect="1" noChangeArrowheads="1"/>
          </p:cNvPicPr>
          <p:nvPr/>
        </p:nvPicPr>
        <p:blipFill>
          <a:blip r:embed="rId3"/>
          <a:srcRect/>
          <a:stretch>
            <a:fillRect/>
          </a:stretch>
        </p:blipFill>
        <p:spPr bwMode="auto">
          <a:xfrm>
            <a:off x="2286000" y="3468688"/>
            <a:ext cx="4572000" cy="3187700"/>
          </a:xfrm>
          <a:prstGeom prst="rect">
            <a:avLst/>
          </a:prstGeom>
          <a:noFill/>
        </p:spPr>
      </p:pic>
    </p:spTree>
    <p:extLst>
      <p:ext uri="{BB962C8B-B14F-4D97-AF65-F5344CB8AC3E}">
        <p14:creationId xmlns:p14="http://schemas.microsoft.com/office/powerpoint/2010/main" val="21666173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ext Box 3"/>
          <p:cNvSpPr txBox="1">
            <a:spLocks noChangeArrowheads="1"/>
          </p:cNvSpPr>
          <p:nvPr/>
        </p:nvSpPr>
        <p:spPr bwMode="auto">
          <a:xfrm>
            <a:off x="971600" y="908720"/>
            <a:ext cx="7626300" cy="1169551"/>
          </a:xfrm>
          <a:prstGeom prst="rect">
            <a:avLst/>
          </a:prstGeom>
          <a:noFill/>
          <a:ln w="9525">
            <a:noFill/>
            <a:miter lim="800000"/>
            <a:headEnd/>
            <a:tailEnd/>
          </a:ln>
          <a:effectLst/>
        </p:spPr>
        <p:txBody>
          <a:bodyPr wrap="square">
            <a:prstTxWarp prst="textNoShape">
              <a:avLst/>
            </a:prstTxWarp>
            <a:spAutoFit/>
          </a:bodyPr>
          <a:lstStyle/>
          <a:p>
            <a:pPr algn="l">
              <a:spcBef>
                <a:spcPct val="50000"/>
              </a:spcBef>
            </a:pPr>
            <a:r>
              <a:rPr lang="nl-NL" sz="2000" dirty="0" smtClean="0">
                <a:solidFill>
                  <a:srgbClr val="333399"/>
                </a:solidFill>
              </a:rPr>
              <a:t>Vaak is voor de vorming van een binding </a:t>
            </a:r>
            <a:r>
              <a:rPr lang="nl-NL" sz="2000" i="1" dirty="0" smtClean="0">
                <a:solidFill>
                  <a:srgbClr val="333399"/>
                </a:solidFill>
              </a:rPr>
              <a:t>activatie-energie</a:t>
            </a:r>
            <a:r>
              <a:rPr lang="nl-NL" sz="2000" dirty="0" smtClean="0">
                <a:solidFill>
                  <a:srgbClr val="333399"/>
                </a:solidFill>
              </a:rPr>
              <a:t>  nodig </a:t>
            </a:r>
          </a:p>
          <a:p>
            <a:pPr algn="l">
              <a:spcBef>
                <a:spcPct val="50000"/>
              </a:spcBef>
            </a:pPr>
            <a:r>
              <a:rPr lang="nl-NL" sz="2000" dirty="0" smtClean="0">
                <a:solidFill>
                  <a:srgbClr val="333399"/>
                </a:solidFill>
              </a:rPr>
              <a:t>	(bindingen in bestaande moleculen 			moeten bijvoorbeeld verbroken worden)</a:t>
            </a:r>
            <a:endParaRPr lang="nl-NL" sz="2000" dirty="0">
              <a:solidFill>
                <a:srgbClr val="333399"/>
              </a:solidFill>
            </a:endParaRPr>
          </a:p>
        </p:txBody>
      </p:sp>
      <p:pic>
        <p:nvPicPr>
          <p:cNvPr id="43015" name="Picture 7" descr="Figure_40_09"/>
          <p:cNvPicPr>
            <a:picLocks noChangeAspect="1" noChangeArrowheads="1"/>
          </p:cNvPicPr>
          <p:nvPr/>
        </p:nvPicPr>
        <p:blipFill>
          <a:blip r:embed="rId3"/>
          <a:srcRect/>
          <a:stretch>
            <a:fillRect/>
          </a:stretch>
        </p:blipFill>
        <p:spPr bwMode="auto">
          <a:xfrm>
            <a:off x="1619672" y="3276600"/>
            <a:ext cx="4572000" cy="3305175"/>
          </a:xfrm>
          <a:prstGeom prst="rect">
            <a:avLst/>
          </a:prstGeom>
          <a:noFill/>
        </p:spPr>
      </p:pic>
      <p:sp>
        <p:nvSpPr>
          <p:cNvPr id="2" name="Rectangle 1"/>
          <p:cNvSpPr/>
          <p:nvPr/>
        </p:nvSpPr>
        <p:spPr>
          <a:xfrm>
            <a:off x="6854743" y="4049777"/>
            <a:ext cx="2037737" cy="1323439"/>
          </a:xfrm>
          <a:prstGeom prst="rect">
            <a:avLst/>
          </a:prstGeom>
        </p:spPr>
        <p:txBody>
          <a:bodyPr wrap="none">
            <a:spAutoFit/>
          </a:bodyPr>
          <a:lstStyle/>
          <a:p>
            <a:r>
              <a:rPr lang="nl-NL" sz="2000" dirty="0" smtClean="0">
                <a:solidFill>
                  <a:srgbClr val="000000"/>
                </a:solidFill>
              </a:rPr>
              <a:t>is de vorming </a:t>
            </a:r>
          </a:p>
          <a:p>
            <a:r>
              <a:rPr lang="nl-NL" sz="2000" dirty="0" smtClean="0">
                <a:solidFill>
                  <a:srgbClr val="000000"/>
                </a:solidFill>
              </a:rPr>
              <a:t>van dit molecuul</a:t>
            </a:r>
          </a:p>
          <a:p>
            <a:r>
              <a:rPr lang="nl-NL" sz="2000" dirty="0" smtClean="0">
                <a:solidFill>
                  <a:srgbClr val="000000"/>
                </a:solidFill>
              </a:rPr>
              <a:t>exotherm of </a:t>
            </a:r>
          </a:p>
          <a:p>
            <a:r>
              <a:rPr lang="nl-NL" sz="2000" dirty="0" smtClean="0">
                <a:solidFill>
                  <a:srgbClr val="000000"/>
                </a:solidFill>
              </a:rPr>
              <a:t>endotherm?</a:t>
            </a:r>
            <a:endParaRPr lang="nl-NL" sz="2000" dirty="0">
              <a:solidFill>
                <a:srgbClr val="000000"/>
              </a:solidFill>
            </a:endParaRPr>
          </a:p>
        </p:txBody>
      </p:sp>
      <p:cxnSp>
        <p:nvCxnSpPr>
          <p:cNvPr id="4" name="Straight Connector 3"/>
          <p:cNvCxnSpPr/>
          <p:nvPr/>
        </p:nvCxnSpPr>
        <p:spPr bwMode="auto">
          <a:xfrm>
            <a:off x="6425952" y="3717032"/>
            <a:ext cx="0" cy="936104"/>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p:cNvCxnSpPr/>
          <p:nvPr/>
        </p:nvCxnSpPr>
        <p:spPr bwMode="auto">
          <a:xfrm>
            <a:off x="6425952" y="4684886"/>
            <a:ext cx="496" cy="972964"/>
          </a:xfrm>
          <a:prstGeom prst="line">
            <a:avLst/>
          </a:prstGeom>
          <a:solidFill>
            <a:schemeClr val="accent1"/>
          </a:solidFill>
          <a:ln w="9525"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11"/>
          <p:cNvSpPr/>
          <p:nvPr/>
        </p:nvSpPr>
        <p:spPr>
          <a:xfrm>
            <a:off x="7236296" y="5733256"/>
            <a:ext cx="1252266" cy="400110"/>
          </a:xfrm>
          <a:prstGeom prst="rect">
            <a:avLst/>
          </a:prstGeom>
        </p:spPr>
        <p:txBody>
          <a:bodyPr wrap="none">
            <a:spAutoFit/>
          </a:bodyPr>
          <a:lstStyle/>
          <a:p>
            <a:r>
              <a:rPr lang="nl-NL" sz="2000" dirty="0" smtClean="0">
                <a:solidFill>
                  <a:srgbClr val="FF0000"/>
                </a:solidFill>
              </a:rPr>
              <a:t>exotherm</a:t>
            </a:r>
            <a:endParaRPr lang="nl-NL" sz="2000" dirty="0">
              <a:solidFill>
                <a:srgbClr val="FF0000"/>
              </a:solidFill>
            </a:endParaRPr>
          </a:p>
        </p:txBody>
      </p:sp>
      <p:sp>
        <p:nvSpPr>
          <p:cNvPr id="3" name="Rectangle 2"/>
          <p:cNvSpPr/>
          <p:nvPr/>
        </p:nvSpPr>
        <p:spPr>
          <a:xfrm>
            <a:off x="2339752" y="2092385"/>
            <a:ext cx="4896544" cy="538609"/>
          </a:xfrm>
          <a:prstGeom prst="rect">
            <a:avLst/>
          </a:prstGeom>
        </p:spPr>
        <p:txBody>
          <a:bodyPr wrap="square">
            <a:spAutoFit/>
          </a:bodyPr>
          <a:lstStyle/>
          <a:p>
            <a:pPr algn="r"/>
            <a:endParaRPr lang="nl-NL" sz="1100" dirty="0" smtClean="0">
              <a:solidFill>
                <a:srgbClr val="800000"/>
              </a:solidFill>
            </a:endParaRPr>
          </a:p>
          <a:p>
            <a:pPr algn="r"/>
            <a:r>
              <a:rPr lang="nl-NL" sz="1800" dirty="0">
                <a:solidFill>
                  <a:srgbClr val="800000"/>
                </a:solidFill>
              </a:rPr>
              <a:t>voorbeelden</a:t>
            </a:r>
            <a:r>
              <a:rPr lang="nl-NL" sz="1800" dirty="0" smtClean="0">
                <a:solidFill>
                  <a:srgbClr val="800000"/>
                </a:solidFill>
              </a:rPr>
              <a:t>:  H</a:t>
            </a:r>
            <a:r>
              <a:rPr lang="nl-NL" sz="1800" baseline="-25000" dirty="0" smtClean="0">
                <a:solidFill>
                  <a:srgbClr val="800000"/>
                </a:solidFill>
              </a:rPr>
              <a:t>2</a:t>
            </a:r>
            <a:r>
              <a:rPr lang="nl-NL" sz="1800" dirty="0" smtClean="0">
                <a:solidFill>
                  <a:srgbClr val="800000"/>
                </a:solidFill>
              </a:rPr>
              <a:t>+O</a:t>
            </a:r>
            <a:r>
              <a:rPr lang="nl-NL" sz="1800" baseline="-25000" dirty="0" smtClean="0">
                <a:solidFill>
                  <a:srgbClr val="800000"/>
                </a:solidFill>
              </a:rPr>
              <a:t>2</a:t>
            </a:r>
            <a:r>
              <a:rPr lang="nl-NL" sz="1800" dirty="0" smtClean="0">
                <a:solidFill>
                  <a:srgbClr val="800000"/>
                </a:solidFill>
                <a:sym typeface="Wingdings" panose="05000000000000000000" pitchFamily="2" charset="2"/>
              </a:rPr>
              <a:t> </a:t>
            </a:r>
            <a:r>
              <a:rPr lang="nl-NL" sz="1800" dirty="0" smtClean="0">
                <a:solidFill>
                  <a:srgbClr val="800000"/>
                </a:solidFill>
              </a:rPr>
              <a:t>H</a:t>
            </a:r>
            <a:r>
              <a:rPr lang="nl-NL" sz="1800" baseline="-25000" dirty="0" smtClean="0">
                <a:solidFill>
                  <a:srgbClr val="800000"/>
                </a:solidFill>
              </a:rPr>
              <a:t>2</a:t>
            </a:r>
            <a:r>
              <a:rPr lang="nl-NL" sz="1800" dirty="0" smtClean="0">
                <a:solidFill>
                  <a:srgbClr val="800000"/>
                </a:solidFill>
              </a:rPr>
              <a:t>O (knalgas)</a:t>
            </a:r>
          </a:p>
        </p:txBody>
      </p:sp>
      <p:sp>
        <p:nvSpPr>
          <p:cNvPr id="11" name="Rectangle 2"/>
          <p:cNvSpPr>
            <a:spLocks noChangeArrowheads="1"/>
          </p:cNvSpPr>
          <p:nvPr/>
        </p:nvSpPr>
        <p:spPr bwMode="auto">
          <a:xfrm>
            <a:off x="568325" y="71438"/>
            <a:ext cx="8029575" cy="609600"/>
          </a:xfrm>
          <a:prstGeom prst="rect">
            <a:avLst/>
          </a:prstGeom>
          <a:noFill/>
          <a:ln w="9525">
            <a:noFill/>
            <a:miter lim="800000"/>
            <a:headEnd/>
            <a:tailEnd/>
          </a:ln>
          <a:effectLst/>
        </p:spPr>
        <p:txBody>
          <a:bodyPr anchor="ctr">
            <a:prstTxWarp prst="textNoShape">
              <a:avLst/>
            </a:prstTxWarp>
          </a:bodyPr>
          <a:lstStyle/>
          <a:p>
            <a:pPr algn="l"/>
            <a:r>
              <a:rPr lang="nl-NL" dirty="0" smtClean="0">
                <a:solidFill>
                  <a:schemeClr val="tx2"/>
                </a:solidFill>
              </a:rPr>
              <a:t>§40.2 </a:t>
            </a:r>
            <a:r>
              <a:rPr lang="nl-NL" dirty="0" err="1" smtClean="0">
                <a:solidFill>
                  <a:schemeClr val="tx2"/>
                </a:solidFill>
              </a:rPr>
              <a:t>Potentiële-energiediagrammen</a:t>
            </a:r>
            <a:r>
              <a:rPr lang="nl-NL" dirty="0" smtClean="0">
                <a:solidFill>
                  <a:schemeClr val="tx2"/>
                </a:solidFill>
              </a:rPr>
              <a:t> voor bindingen</a:t>
            </a:r>
            <a:endParaRPr lang="nl-NL" cap="small" dirty="0">
              <a:solidFill>
                <a:schemeClr val="tx2"/>
              </a:solidFill>
            </a:endParaRPr>
          </a:p>
        </p:txBody>
      </p:sp>
      <p:sp>
        <p:nvSpPr>
          <p:cNvPr id="13" name="Line 3"/>
          <p:cNvSpPr>
            <a:spLocks noChangeShapeType="1"/>
          </p:cNvSpPr>
          <p:nvPr/>
        </p:nvSpPr>
        <p:spPr bwMode="auto">
          <a:xfrm>
            <a:off x="652463" y="620688"/>
            <a:ext cx="7945437" cy="0"/>
          </a:xfrm>
          <a:prstGeom prst="line">
            <a:avLst/>
          </a:prstGeom>
          <a:noFill/>
          <a:ln w="25400">
            <a:solidFill>
              <a:schemeClr val="accent2"/>
            </a:solidFill>
            <a:round/>
            <a:headEnd/>
            <a:tailEnd/>
          </a:ln>
          <a:effectLst/>
        </p:spPr>
        <p:txBody>
          <a:bodyPr wrap="none" anchor="ctr">
            <a:prstTxWarp prst="textNoShape">
              <a:avLst/>
            </a:prstTxWarp>
          </a:bodyPr>
          <a:lstStyle/>
          <a:p>
            <a:endParaRPr lang="en-US"/>
          </a:p>
        </p:txBody>
      </p:sp>
      <p:sp>
        <p:nvSpPr>
          <p:cNvPr id="6" name="Rectangle 5"/>
          <p:cNvSpPr/>
          <p:nvPr/>
        </p:nvSpPr>
        <p:spPr>
          <a:xfrm>
            <a:off x="4778649" y="2740858"/>
            <a:ext cx="3321743" cy="369332"/>
          </a:xfrm>
          <a:prstGeom prst="rect">
            <a:avLst/>
          </a:prstGeom>
        </p:spPr>
        <p:txBody>
          <a:bodyPr wrap="none">
            <a:spAutoFit/>
          </a:bodyPr>
          <a:lstStyle/>
          <a:p>
            <a:pPr algn="r"/>
            <a:r>
              <a:rPr lang="nl-NL" sz="1800" dirty="0">
                <a:solidFill>
                  <a:srgbClr val="800000"/>
                </a:solidFill>
              </a:rPr>
              <a:t>ion-binding (keramiek </a:t>
            </a:r>
            <a:r>
              <a:rPr lang="nl-NL" sz="1800" dirty="0">
                <a:solidFill>
                  <a:srgbClr val="800000"/>
                </a:solidFill>
                <a:sym typeface="Wingdings" panose="05000000000000000000" pitchFamily="2" charset="2"/>
              </a:rPr>
              <a:t></a:t>
            </a:r>
            <a:r>
              <a:rPr lang="nl-NL" sz="1800" dirty="0">
                <a:solidFill>
                  <a:srgbClr val="800000"/>
                </a:solidFill>
              </a:rPr>
              <a:t> oven)</a:t>
            </a:r>
          </a:p>
        </p:txBody>
      </p:sp>
    </p:spTree>
    <p:extLst>
      <p:ext uri="{BB962C8B-B14F-4D97-AF65-F5344CB8AC3E}">
        <p14:creationId xmlns:p14="http://schemas.microsoft.com/office/powerpoint/2010/main" val="135228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210227" y="2852936"/>
            <a:ext cx="1898277" cy="400110"/>
          </a:xfrm>
          <a:prstGeom prst="rect">
            <a:avLst/>
          </a:prstGeom>
          <a:solidFill>
            <a:schemeClr val="bg1"/>
          </a:solidFill>
        </p:spPr>
        <p:txBody>
          <a:bodyPr wrap="none">
            <a:spAutoFit/>
          </a:bodyPr>
          <a:lstStyle/>
          <a:p>
            <a:r>
              <a:rPr lang="en-US" sz="2000" dirty="0" smtClean="0">
                <a:solidFill>
                  <a:srgbClr val="008080"/>
                </a:solidFill>
              </a:rPr>
              <a:t>Pauli-</a:t>
            </a:r>
            <a:r>
              <a:rPr lang="en-US" sz="2000" dirty="0" err="1" smtClean="0">
                <a:solidFill>
                  <a:srgbClr val="008080"/>
                </a:solidFill>
              </a:rPr>
              <a:t>uitsluiting</a:t>
            </a:r>
            <a:endParaRPr lang="en-US" sz="2000" dirty="0">
              <a:solidFill>
                <a:srgbClr val="008080"/>
              </a:solidFill>
            </a:endParaRPr>
          </a:p>
        </p:txBody>
      </p:sp>
      <p:sp>
        <p:nvSpPr>
          <p:cNvPr id="20482" name="Rectangle 2"/>
          <p:cNvSpPr>
            <a:spLocks noChangeArrowheads="1"/>
          </p:cNvSpPr>
          <p:nvPr/>
        </p:nvSpPr>
        <p:spPr bwMode="auto">
          <a:xfrm>
            <a:off x="684213" y="762000"/>
            <a:ext cx="8278812" cy="5876925"/>
          </a:xfrm>
          <a:prstGeom prst="rect">
            <a:avLst/>
          </a:prstGeom>
          <a:noFill/>
          <a:ln w="9525">
            <a:noFill/>
            <a:miter lim="800000"/>
            <a:headEnd/>
            <a:tailEnd/>
          </a:ln>
        </p:spPr>
        <p:txBody>
          <a:bodyPr>
            <a:prstTxWarp prst="textNoShape">
              <a:avLst/>
            </a:prstTxWarp>
          </a:bodyPr>
          <a:lstStyle/>
          <a:p>
            <a:pPr algn="l"/>
            <a:r>
              <a:rPr lang="nl-NL" sz="2000" dirty="0">
                <a:solidFill>
                  <a:srgbClr val="000000"/>
                </a:solidFill>
              </a:rPr>
              <a:t>Neem bijvoorbeeld molecuul CO</a:t>
            </a:r>
            <a:r>
              <a:rPr lang="nl-NL" sz="2000" baseline="-25000" dirty="0">
                <a:solidFill>
                  <a:srgbClr val="000000"/>
                </a:solidFill>
              </a:rPr>
              <a:t>2 </a:t>
            </a:r>
            <a:r>
              <a:rPr lang="nl-NL" sz="2000" dirty="0" smtClean="0">
                <a:solidFill>
                  <a:srgbClr val="000000"/>
                </a:solidFill>
              </a:rPr>
              <a:t>.  Waarom nadert U </a:t>
            </a:r>
            <a:r>
              <a:rPr lang="nl-NL" sz="2000" dirty="0" smtClean="0">
                <a:solidFill>
                  <a:srgbClr val="000000"/>
                </a:solidFill>
                <a:sym typeface="Wingdings" pitchFamily="2" charset="2"/>
              </a:rPr>
              <a:t> </a:t>
            </a:r>
            <a:r>
              <a:rPr lang="nl-NL" dirty="0" smtClean="0">
                <a:solidFill>
                  <a:srgbClr val="000000"/>
                </a:solidFill>
                <a:sym typeface="Wingdings" pitchFamily="2" charset="2"/>
              </a:rPr>
              <a:t>∞</a:t>
            </a:r>
            <a:r>
              <a:rPr lang="nl-NL" sz="2000" dirty="0" smtClean="0">
                <a:solidFill>
                  <a:srgbClr val="000000"/>
                </a:solidFill>
                <a:sym typeface="Wingdings" pitchFamily="2" charset="2"/>
              </a:rPr>
              <a:t> </a:t>
            </a:r>
            <a:r>
              <a:rPr lang="nl-NL" sz="2000" dirty="0" smtClean="0">
                <a:solidFill>
                  <a:srgbClr val="000000"/>
                </a:solidFill>
              </a:rPr>
              <a:t>als r </a:t>
            </a:r>
            <a:r>
              <a:rPr lang="nl-NL" sz="2000" dirty="0" smtClean="0">
                <a:solidFill>
                  <a:srgbClr val="000000"/>
                </a:solidFill>
                <a:latin typeface="Wingdings"/>
                <a:ea typeface="Wingdings"/>
                <a:cs typeface="Wingdings"/>
                <a:sym typeface="Wingdings" pitchFamily="2" charset="2"/>
              </a:rPr>
              <a:t></a:t>
            </a:r>
            <a:r>
              <a:rPr lang="nl-NL" sz="2000" dirty="0" smtClean="0">
                <a:solidFill>
                  <a:srgbClr val="000000"/>
                </a:solidFill>
                <a:sym typeface="Wingdings" pitchFamily="2" charset="2"/>
              </a:rPr>
              <a:t> 0</a:t>
            </a:r>
            <a:r>
              <a:rPr lang="nl-NL" sz="2000" dirty="0" smtClean="0">
                <a:solidFill>
                  <a:srgbClr val="000000"/>
                </a:solidFill>
              </a:rPr>
              <a:t>?</a:t>
            </a:r>
          </a:p>
          <a:p>
            <a:pPr algn="l"/>
            <a:endParaRPr lang="nl-NL" sz="800" dirty="0">
              <a:solidFill>
                <a:srgbClr val="000000"/>
              </a:solidFill>
            </a:endParaRPr>
          </a:p>
          <a:p>
            <a:pPr algn="l"/>
            <a:r>
              <a:rPr lang="nl-NL" sz="2000" dirty="0" smtClean="0">
                <a:solidFill>
                  <a:srgbClr val="000000"/>
                </a:solidFill>
              </a:rPr>
              <a:t>a</a:t>
            </a:r>
            <a:r>
              <a:rPr lang="nl-NL" sz="2000" dirty="0">
                <a:solidFill>
                  <a:srgbClr val="000000"/>
                </a:solidFill>
              </a:rPr>
              <a:t>) </a:t>
            </a:r>
            <a:r>
              <a:rPr lang="nl-NL" sz="2000" dirty="0" smtClean="0">
                <a:solidFill>
                  <a:srgbClr val="000000"/>
                </a:solidFill>
              </a:rPr>
              <a:t>  De </a:t>
            </a:r>
            <a:r>
              <a:rPr lang="nl-NL" sz="2000" dirty="0">
                <a:solidFill>
                  <a:srgbClr val="000000"/>
                </a:solidFill>
              </a:rPr>
              <a:t>kern van het atoom </a:t>
            </a:r>
            <a:r>
              <a:rPr lang="nl-NL" sz="2000" dirty="0" smtClean="0">
                <a:solidFill>
                  <a:srgbClr val="000000"/>
                </a:solidFill>
              </a:rPr>
              <a:t>stoot de elektronen af.</a:t>
            </a:r>
          </a:p>
          <a:p>
            <a:pPr algn="l"/>
            <a:endParaRPr lang="nl-NL" sz="2000" dirty="0" smtClean="0">
              <a:solidFill>
                <a:srgbClr val="000000"/>
              </a:solidFill>
            </a:endParaRPr>
          </a:p>
          <a:p>
            <a:pPr marL="457200" indent="-457200" algn="l">
              <a:buFontTx/>
              <a:buAutoNum type="alphaLcParenR" startAt="2"/>
            </a:pPr>
            <a:r>
              <a:rPr lang="nl-NL" sz="2000" dirty="0">
                <a:solidFill>
                  <a:srgbClr val="000000"/>
                </a:solidFill>
              </a:rPr>
              <a:t>De kern van het atoom </a:t>
            </a:r>
            <a:r>
              <a:rPr lang="nl-NL" sz="2000" dirty="0" smtClean="0">
                <a:solidFill>
                  <a:srgbClr val="000000"/>
                </a:solidFill>
              </a:rPr>
              <a:t>trekt </a:t>
            </a:r>
            <a:r>
              <a:rPr lang="nl-NL" sz="2000" dirty="0">
                <a:solidFill>
                  <a:srgbClr val="000000"/>
                </a:solidFill>
              </a:rPr>
              <a:t>de elektronen </a:t>
            </a:r>
            <a:r>
              <a:rPr lang="nl-NL" sz="2000" dirty="0" smtClean="0">
                <a:solidFill>
                  <a:srgbClr val="000000"/>
                </a:solidFill>
              </a:rPr>
              <a:t>aan.</a:t>
            </a:r>
            <a:endParaRPr lang="nl-NL" sz="2000" dirty="0">
              <a:solidFill>
                <a:srgbClr val="000000"/>
              </a:solidFill>
            </a:endParaRPr>
          </a:p>
          <a:p>
            <a:pPr algn="l"/>
            <a:endParaRPr lang="nl-NL" sz="2000" dirty="0" smtClean="0">
              <a:solidFill>
                <a:srgbClr val="000000"/>
              </a:solidFill>
            </a:endParaRPr>
          </a:p>
          <a:p>
            <a:pPr marL="457200" indent="-457200" algn="l">
              <a:buFontTx/>
              <a:buAutoNum type="alphaLcParenR" startAt="3"/>
            </a:pPr>
            <a:r>
              <a:rPr lang="nl-NL" sz="2000" dirty="0" smtClean="0">
                <a:solidFill>
                  <a:srgbClr val="000000"/>
                </a:solidFill>
              </a:rPr>
              <a:t>Vanwege onderlinge </a:t>
            </a:r>
            <a:r>
              <a:rPr lang="nl-NL" sz="2000" dirty="0">
                <a:solidFill>
                  <a:srgbClr val="000000"/>
                </a:solidFill>
              </a:rPr>
              <a:t>afstoting door de </a:t>
            </a:r>
            <a:r>
              <a:rPr lang="nl-NL" sz="2000" dirty="0" smtClean="0">
                <a:solidFill>
                  <a:srgbClr val="000000"/>
                </a:solidFill>
              </a:rPr>
              <a:t>elektronenschillen.</a:t>
            </a:r>
          </a:p>
          <a:p>
            <a:pPr marL="457200" indent="-457200" algn="l">
              <a:buFontTx/>
              <a:buAutoNum type="alphaLcParenR" startAt="3"/>
            </a:pPr>
            <a:endParaRPr lang="nl-NL" sz="2000" dirty="0">
              <a:solidFill>
                <a:srgbClr val="000000"/>
              </a:solidFill>
            </a:endParaRPr>
          </a:p>
          <a:p>
            <a:pPr marL="457200" indent="-457200" algn="l">
              <a:buFontTx/>
              <a:buAutoNum type="alphaLcParenR" startAt="3"/>
            </a:pPr>
            <a:r>
              <a:rPr lang="nl-NL" sz="2000" dirty="0" smtClean="0">
                <a:solidFill>
                  <a:srgbClr val="000000"/>
                </a:solidFill>
              </a:rPr>
              <a:t>Vanwege </a:t>
            </a:r>
            <a:r>
              <a:rPr lang="nl-NL" sz="2000" dirty="0">
                <a:solidFill>
                  <a:srgbClr val="000000"/>
                </a:solidFill>
              </a:rPr>
              <a:t>de onzekerheidsrelatie van Heisenberg.</a:t>
            </a:r>
          </a:p>
          <a:p>
            <a:pPr marL="457200" indent="-457200" algn="l">
              <a:buFontTx/>
              <a:buAutoNum type="alphaLcParenR" startAt="2"/>
            </a:pPr>
            <a:endParaRPr lang="nl-NL" sz="2000" dirty="0">
              <a:solidFill>
                <a:srgbClr val="000000"/>
              </a:solidFill>
            </a:endParaRPr>
          </a:p>
          <a:p>
            <a:pPr marL="457200" indent="-457200" algn="l">
              <a:buFontTx/>
              <a:buAutoNum type="alphaLcParenR" startAt="3"/>
            </a:pPr>
            <a:endParaRPr lang="nl-NL" sz="2000" dirty="0" smtClean="0">
              <a:solidFill>
                <a:srgbClr val="000000"/>
              </a:solidFill>
            </a:endParaRPr>
          </a:p>
          <a:p>
            <a:pPr algn="l"/>
            <a:endParaRPr lang="nl-NL" sz="2000" dirty="0" smtClean="0">
              <a:solidFill>
                <a:srgbClr val="000000"/>
              </a:solidFill>
            </a:endParaRPr>
          </a:p>
        </p:txBody>
      </p:sp>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dirty="0" smtClean="0">
                <a:solidFill>
                  <a:srgbClr val="000000"/>
                </a:solidFill>
              </a:rPr>
              <a:t>Quiz </a:t>
            </a:r>
            <a:r>
              <a:rPr lang="nl-NL" dirty="0" err="1" smtClean="0">
                <a:solidFill>
                  <a:srgbClr val="000000"/>
                </a:solidFill>
              </a:rPr>
              <a:t>Molecuulbinding</a:t>
            </a:r>
            <a:r>
              <a:rPr lang="nl-NL" dirty="0" smtClean="0">
                <a:solidFill>
                  <a:srgbClr val="000000"/>
                </a:solidFill>
              </a:rPr>
              <a:t> en energiediagrammen (§40.2)</a:t>
            </a:r>
            <a:endParaRPr lang="nl-NL" dirty="0">
              <a:solidFill>
                <a:srgbClr val="000000"/>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solidFill>
                <a:srgbClr val="000000"/>
              </a:solidFill>
            </a:endParaRPr>
          </a:p>
        </p:txBody>
      </p:sp>
      <p:sp>
        <p:nvSpPr>
          <p:cNvPr id="18443" name="Rectangle 10"/>
          <p:cNvSpPr>
            <a:spLocks noChangeArrowheads="1"/>
          </p:cNvSpPr>
          <p:nvPr/>
        </p:nvSpPr>
        <p:spPr bwMode="auto">
          <a:xfrm>
            <a:off x="152400" y="2420888"/>
            <a:ext cx="8747125" cy="479425"/>
          </a:xfrm>
          <a:prstGeom prst="rect">
            <a:avLst/>
          </a:prstGeom>
          <a:noFill/>
          <a:ln w="38100">
            <a:solidFill>
              <a:srgbClr val="00FF00"/>
            </a:solidFill>
            <a:miter lim="800000"/>
            <a:headEnd/>
            <a:tailEnd/>
          </a:ln>
        </p:spPr>
        <p:txBody>
          <a:bodyPr wrap="none" anchor="ctr">
            <a:prstTxWarp prst="textNoShape">
              <a:avLst/>
            </a:prstTxWarp>
          </a:bodyPr>
          <a:lstStyle/>
          <a:p>
            <a:endParaRPr lang="nl-NL">
              <a:solidFill>
                <a:srgbClr val="000000"/>
              </a:solidFill>
            </a:endParaRPr>
          </a:p>
        </p:txBody>
      </p:sp>
      <p:pic>
        <p:nvPicPr>
          <p:cNvPr id="6" name="Picture 7" descr="Figure_40_09"/>
          <p:cNvPicPr>
            <a:picLocks noChangeAspect="1" noChangeArrowheads="1"/>
          </p:cNvPicPr>
          <p:nvPr/>
        </p:nvPicPr>
        <p:blipFill>
          <a:blip r:embed="rId3"/>
          <a:srcRect/>
          <a:stretch>
            <a:fillRect/>
          </a:stretch>
        </p:blipFill>
        <p:spPr bwMode="auto">
          <a:xfrm>
            <a:off x="4673428" y="3925602"/>
            <a:ext cx="4235896" cy="3062200"/>
          </a:xfrm>
          <a:prstGeom prst="rect">
            <a:avLst/>
          </a:prstGeom>
          <a:noFill/>
        </p:spPr>
      </p:pic>
      <p:pic>
        <p:nvPicPr>
          <p:cNvPr id="7" name="Picture 7" descr="Figure_40_08"/>
          <p:cNvPicPr>
            <a:picLocks noChangeAspect="1" noChangeArrowheads="1"/>
          </p:cNvPicPr>
          <p:nvPr/>
        </p:nvPicPr>
        <p:blipFill>
          <a:blip r:embed="rId4"/>
          <a:srcRect/>
          <a:stretch>
            <a:fillRect/>
          </a:stretch>
        </p:blipFill>
        <p:spPr bwMode="auto">
          <a:xfrm>
            <a:off x="457200" y="3962400"/>
            <a:ext cx="3886200" cy="2709545"/>
          </a:xfrm>
          <a:prstGeom prst="rect">
            <a:avLst/>
          </a:prstGeom>
          <a:noFill/>
        </p:spPr>
      </p:pic>
      <p:sp>
        <p:nvSpPr>
          <p:cNvPr id="8" name="Rectangle 7"/>
          <p:cNvSpPr/>
          <p:nvPr/>
        </p:nvSpPr>
        <p:spPr>
          <a:xfrm>
            <a:off x="3200400" y="4211796"/>
            <a:ext cx="436951" cy="369332"/>
          </a:xfrm>
          <a:prstGeom prst="rect">
            <a:avLst/>
          </a:prstGeom>
        </p:spPr>
        <p:txBody>
          <a:bodyPr wrap="none">
            <a:spAutoFit/>
          </a:bodyPr>
          <a:lstStyle/>
          <a:p>
            <a:r>
              <a:rPr lang="en-US" sz="1800" dirty="0" smtClean="0">
                <a:solidFill>
                  <a:srgbClr val="800000"/>
                </a:solidFill>
              </a:rPr>
              <a:t>H</a:t>
            </a:r>
            <a:r>
              <a:rPr lang="en-US" sz="1800" baseline="-25000" dirty="0" smtClean="0">
                <a:solidFill>
                  <a:srgbClr val="800000"/>
                </a:solidFill>
              </a:rPr>
              <a:t>2</a:t>
            </a:r>
            <a:endParaRPr lang="en-US" sz="1800" dirty="0">
              <a:solidFill>
                <a:srgbClr val="800000"/>
              </a:solidFill>
            </a:endParaRPr>
          </a:p>
        </p:txBody>
      </p:sp>
      <p:sp>
        <p:nvSpPr>
          <p:cNvPr id="9" name="Rectangle 8"/>
          <p:cNvSpPr/>
          <p:nvPr/>
        </p:nvSpPr>
        <p:spPr>
          <a:xfrm>
            <a:off x="7987739" y="4211796"/>
            <a:ext cx="615874" cy="369332"/>
          </a:xfrm>
          <a:prstGeom prst="rect">
            <a:avLst/>
          </a:prstGeom>
        </p:spPr>
        <p:txBody>
          <a:bodyPr wrap="none">
            <a:spAutoFit/>
          </a:bodyPr>
          <a:lstStyle/>
          <a:p>
            <a:r>
              <a:rPr lang="en-US" sz="1800" dirty="0" smtClean="0">
                <a:solidFill>
                  <a:srgbClr val="800000"/>
                </a:solidFill>
              </a:rPr>
              <a:t>CO</a:t>
            </a:r>
            <a:r>
              <a:rPr lang="en-US" sz="1800" baseline="-25000" dirty="0">
                <a:solidFill>
                  <a:srgbClr val="800000"/>
                </a:solidFill>
              </a:rPr>
              <a:t>2</a:t>
            </a:r>
            <a:endParaRPr lang="en-US" sz="1800" dirty="0">
              <a:solidFill>
                <a:srgbClr val="800000"/>
              </a:solidFill>
            </a:endParaRPr>
          </a:p>
        </p:txBody>
      </p:sp>
      <p:sp>
        <p:nvSpPr>
          <p:cNvPr id="11" name="Rectangle 10"/>
          <p:cNvSpPr/>
          <p:nvPr/>
        </p:nvSpPr>
        <p:spPr>
          <a:xfrm>
            <a:off x="5088276" y="3615407"/>
            <a:ext cx="4092236" cy="461665"/>
          </a:xfrm>
          <a:prstGeom prst="rect">
            <a:avLst/>
          </a:prstGeom>
          <a:solidFill>
            <a:schemeClr val="bg1"/>
          </a:solidFill>
        </p:spPr>
        <p:txBody>
          <a:bodyPr wrap="none">
            <a:spAutoFit/>
          </a:bodyPr>
          <a:lstStyle/>
          <a:p>
            <a:r>
              <a:rPr lang="en-US" sz="2000" dirty="0" err="1" smtClean="0">
                <a:solidFill>
                  <a:srgbClr val="7030A0"/>
                </a:solidFill>
              </a:rPr>
              <a:t>Waarom</a:t>
            </a:r>
            <a:r>
              <a:rPr lang="en-US" sz="2000" dirty="0" smtClean="0">
                <a:solidFill>
                  <a:srgbClr val="7030A0"/>
                </a:solidFill>
              </a:rPr>
              <a:t> </a:t>
            </a:r>
            <a:r>
              <a:rPr lang="en-US" sz="2000" dirty="0" err="1" smtClean="0">
                <a:solidFill>
                  <a:srgbClr val="7030A0"/>
                </a:solidFill>
              </a:rPr>
              <a:t>nadert</a:t>
            </a:r>
            <a:r>
              <a:rPr lang="en-US" sz="2000" dirty="0" smtClean="0">
                <a:solidFill>
                  <a:srgbClr val="7030A0"/>
                </a:solidFill>
              </a:rPr>
              <a:t> U </a:t>
            </a:r>
            <a:r>
              <a:rPr lang="en-US" sz="2000" dirty="0" err="1" smtClean="0">
                <a:solidFill>
                  <a:srgbClr val="7030A0"/>
                </a:solidFill>
                <a:latin typeface="Wingdings"/>
                <a:ea typeface="Wingdings"/>
                <a:cs typeface="Wingdings"/>
              </a:rPr>
              <a:t></a:t>
            </a:r>
            <a:r>
              <a:rPr lang="en-US" sz="2000" dirty="0" smtClean="0">
                <a:solidFill>
                  <a:srgbClr val="7030A0"/>
                </a:solidFill>
              </a:rPr>
              <a:t> 0 </a:t>
            </a:r>
            <a:r>
              <a:rPr lang="en-US" sz="2000" dirty="0" err="1" smtClean="0">
                <a:solidFill>
                  <a:srgbClr val="7030A0"/>
                </a:solidFill>
              </a:rPr>
              <a:t>als</a:t>
            </a:r>
            <a:r>
              <a:rPr lang="en-US" sz="2000" dirty="0" smtClean="0">
                <a:solidFill>
                  <a:srgbClr val="7030A0"/>
                </a:solidFill>
              </a:rPr>
              <a:t> </a:t>
            </a:r>
            <a:r>
              <a:rPr lang="en-US" sz="2000" dirty="0" err="1" smtClean="0">
                <a:solidFill>
                  <a:srgbClr val="7030A0"/>
                </a:solidFill>
              </a:rPr>
              <a:t>r</a:t>
            </a:r>
            <a:r>
              <a:rPr lang="en-US" sz="2000" dirty="0" smtClean="0">
                <a:solidFill>
                  <a:srgbClr val="7030A0"/>
                </a:solidFill>
              </a:rPr>
              <a:t> </a:t>
            </a:r>
            <a:r>
              <a:rPr lang="en-US" sz="2000" dirty="0" err="1" smtClean="0">
                <a:solidFill>
                  <a:srgbClr val="7030A0"/>
                </a:solidFill>
                <a:latin typeface="Wingdings"/>
                <a:ea typeface="Wingdings"/>
                <a:cs typeface="Wingdings"/>
              </a:rPr>
              <a:t></a:t>
            </a:r>
            <a:r>
              <a:rPr lang="en-US" dirty="0" smtClean="0">
                <a:solidFill>
                  <a:srgbClr val="7030A0"/>
                </a:solidFill>
              </a:rPr>
              <a:t>∞</a:t>
            </a:r>
            <a:r>
              <a:rPr lang="en-US" sz="2000" dirty="0" smtClean="0">
                <a:solidFill>
                  <a:srgbClr val="7030A0"/>
                </a:solidFill>
              </a:rPr>
              <a:t> ?</a:t>
            </a:r>
            <a:endParaRPr lang="en-US" sz="2000" dirty="0">
              <a:solidFill>
                <a:srgbClr val="7030A0"/>
              </a:solidFill>
            </a:endParaRPr>
          </a:p>
        </p:txBody>
      </p:sp>
    </p:spTree>
    <p:extLst>
      <p:ext uri="{BB962C8B-B14F-4D97-AF65-F5344CB8AC3E}">
        <p14:creationId xmlns:p14="http://schemas.microsoft.com/office/powerpoint/2010/main" val="347765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443"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3"/>
          <p:cNvSpPr txBox="1">
            <a:spLocks noChangeArrowheads="1"/>
          </p:cNvSpPr>
          <p:nvPr/>
        </p:nvSpPr>
        <p:spPr bwMode="auto">
          <a:xfrm>
            <a:off x="228600" y="1447800"/>
            <a:ext cx="8686800" cy="137318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solidFill>
                  <a:srgbClr val="333399"/>
                </a:solidFill>
              </a:rPr>
              <a:t>Sometimes the bond occurs in a configuration that is a local minimum of potential, but that takes energy to reach. This is important in living cells.</a:t>
            </a:r>
          </a:p>
        </p:txBody>
      </p:sp>
      <p:sp>
        <p:nvSpPr>
          <p:cNvPr id="41989" name="Rectangle 5"/>
          <p:cNvSpPr>
            <a:spLocks noGrp="1" noChangeArrowheads="1"/>
          </p:cNvSpPr>
          <p:nvPr>
            <p:ph type="title"/>
          </p:nvPr>
        </p:nvSpPr>
        <p:spPr>
          <a:xfrm>
            <a:off x="457200" y="0"/>
            <a:ext cx="8229600" cy="1219200"/>
          </a:xfrm>
        </p:spPr>
        <p:txBody>
          <a:bodyPr/>
          <a:lstStyle/>
          <a:p>
            <a:r>
              <a:rPr lang="en-US" sz="2800" dirty="0"/>
              <a:t>40.2 Potential-Energy Diagrams for Molecules</a:t>
            </a:r>
          </a:p>
        </p:txBody>
      </p:sp>
      <p:pic>
        <p:nvPicPr>
          <p:cNvPr id="41991" name="Picture 7" descr="Figure_40_11"/>
          <p:cNvPicPr>
            <a:picLocks noChangeAspect="1" noChangeArrowheads="1"/>
          </p:cNvPicPr>
          <p:nvPr/>
        </p:nvPicPr>
        <p:blipFill>
          <a:blip r:embed="rId3"/>
          <a:srcRect/>
          <a:stretch>
            <a:fillRect/>
          </a:stretch>
        </p:blipFill>
        <p:spPr bwMode="auto">
          <a:xfrm>
            <a:off x="2208213" y="2959100"/>
            <a:ext cx="4727575" cy="3746500"/>
          </a:xfrm>
          <a:prstGeom prst="rect">
            <a:avLst/>
          </a:prstGeom>
          <a:noFill/>
        </p:spPr>
      </p:pic>
      <p:sp>
        <p:nvSpPr>
          <p:cNvPr id="5" name="Rectangle 4"/>
          <p:cNvSpPr/>
          <p:nvPr/>
        </p:nvSpPr>
        <p:spPr>
          <a:xfrm>
            <a:off x="5868144" y="3429000"/>
            <a:ext cx="2605200" cy="707886"/>
          </a:xfrm>
          <a:prstGeom prst="rect">
            <a:avLst/>
          </a:prstGeom>
        </p:spPr>
        <p:txBody>
          <a:bodyPr wrap="none">
            <a:spAutoFit/>
          </a:bodyPr>
          <a:lstStyle/>
          <a:p>
            <a:r>
              <a:rPr lang="en-US" sz="2000" dirty="0" err="1" smtClean="0">
                <a:solidFill>
                  <a:srgbClr val="FF0000"/>
                </a:solidFill>
              </a:rPr>
              <a:t>endotherme</a:t>
            </a:r>
            <a:r>
              <a:rPr lang="en-US" sz="2000" dirty="0" smtClean="0">
                <a:solidFill>
                  <a:srgbClr val="FF0000"/>
                </a:solidFill>
              </a:rPr>
              <a:t> </a:t>
            </a:r>
            <a:r>
              <a:rPr lang="en-US" sz="2000" dirty="0" err="1" smtClean="0">
                <a:solidFill>
                  <a:srgbClr val="FF0000"/>
                </a:solidFill>
              </a:rPr>
              <a:t>vorming</a:t>
            </a:r>
            <a:r>
              <a:rPr lang="en-US" sz="2000" dirty="0" smtClean="0">
                <a:solidFill>
                  <a:srgbClr val="FF0000"/>
                </a:solidFill>
              </a:rPr>
              <a:t> </a:t>
            </a:r>
          </a:p>
          <a:p>
            <a:r>
              <a:rPr lang="en-US" sz="2000" dirty="0" smtClean="0">
                <a:solidFill>
                  <a:srgbClr val="FF0000"/>
                </a:solidFill>
              </a:rPr>
              <a:t>van ATP</a:t>
            </a:r>
            <a:endParaRPr lang="en-GB" sz="2000" dirty="0">
              <a:solidFill>
                <a:srgbClr val="FF0000"/>
              </a:solidFill>
            </a:endParaRPr>
          </a:p>
        </p:txBody>
      </p:sp>
    </p:spTree>
    <p:extLst>
      <p:ext uri="{BB962C8B-B14F-4D97-AF65-F5344CB8AC3E}">
        <p14:creationId xmlns:p14="http://schemas.microsoft.com/office/powerpoint/2010/main" val="196969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ext Box 3"/>
          <p:cNvSpPr txBox="1">
            <a:spLocks noChangeArrowheads="1"/>
          </p:cNvSpPr>
          <p:nvPr/>
        </p:nvSpPr>
        <p:spPr bwMode="auto">
          <a:xfrm>
            <a:off x="495300" y="1231592"/>
            <a:ext cx="8153400" cy="147732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333399"/>
                </a:solidFill>
              </a:rPr>
              <a:t>Weak bonds are electrostatic bonds between molecules (and not between atoms within a molecule). The binding energy is much less than that of strong bonds, about 0.04 to 0.3 eV.</a:t>
            </a:r>
          </a:p>
          <a:p>
            <a:pPr>
              <a:spcBef>
                <a:spcPct val="50000"/>
              </a:spcBef>
            </a:pPr>
            <a:r>
              <a:rPr lang="en-US" sz="2000" dirty="0">
                <a:solidFill>
                  <a:srgbClr val="333399"/>
                </a:solidFill>
              </a:rPr>
              <a:t>Weak bonds are usually the result of attraction between dipoles.</a:t>
            </a:r>
          </a:p>
        </p:txBody>
      </p:sp>
      <p:sp>
        <p:nvSpPr>
          <p:cNvPr id="40965" name="Rectangle 5"/>
          <p:cNvSpPr>
            <a:spLocks noGrp="1" noChangeArrowheads="1"/>
          </p:cNvSpPr>
          <p:nvPr>
            <p:ph type="title"/>
          </p:nvPr>
        </p:nvSpPr>
        <p:spPr/>
        <p:txBody>
          <a:bodyPr/>
          <a:lstStyle/>
          <a:p>
            <a:r>
              <a:rPr lang="en-US" sz="2800" dirty="0"/>
              <a:t>40.3 Weak (van </a:t>
            </a:r>
            <a:r>
              <a:rPr lang="en-US" sz="2800" dirty="0" err="1"/>
              <a:t>der</a:t>
            </a:r>
            <a:r>
              <a:rPr lang="en-US" sz="2800" dirty="0"/>
              <a:t> Waals) Bonds</a:t>
            </a:r>
          </a:p>
        </p:txBody>
      </p:sp>
      <p:pic>
        <p:nvPicPr>
          <p:cNvPr id="40967" name="Picture 7" descr="Figure_40_12"/>
          <p:cNvPicPr>
            <a:picLocks noChangeAspect="1" noChangeArrowheads="1"/>
          </p:cNvPicPr>
          <p:nvPr/>
        </p:nvPicPr>
        <p:blipFill>
          <a:blip r:embed="rId3"/>
          <a:srcRect/>
          <a:stretch>
            <a:fillRect/>
          </a:stretch>
        </p:blipFill>
        <p:spPr bwMode="auto">
          <a:xfrm>
            <a:off x="1295400" y="3806825"/>
            <a:ext cx="6553200" cy="2822575"/>
          </a:xfrm>
          <a:prstGeom prst="rect">
            <a:avLst/>
          </a:prstGeom>
          <a:noFill/>
        </p:spPr>
      </p:pic>
      <p:sp>
        <p:nvSpPr>
          <p:cNvPr id="2" name="Rectangle 1"/>
          <p:cNvSpPr/>
          <p:nvPr/>
        </p:nvSpPr>
        <p:spPr>
          <a:xfrm>
            <a:off x="22800" y="4869160"/>
            <a:ext cx="1314782" cy="461665"/>
          </a:xfrm>
          <a:prstGeom prst="rect">
            <a:avLst/>
          </a:prstGeom>
        </p:spPr>
        <p:txBody>
          <a:bodyPr wrap="none">
            <a:spAutoFit/>
          </a:bodyPr>
          <a:lstStyle/>
          <a:p>
            <a:r>
              <a:rPr lang="en-US" smtClean="0"/>
              <a:t>cytosine</a:t>
            </a:r>
            <a:endParaRPr lang="nl-NL" dirty="0"/>
          </a:p>
        </p:txBody>
      </p:sp>
      <p:sp>
        <p:nvSpPr>
          <p:cNvPr id="3" name="Rectangle 2"/>
          <p:cNvSpPr/>
          <p:nvPr/>
        </p:nvSpPr>
        <p:spPr>
          <a:xfrm>
            <a:off x="7668344" y="5099992"/>
            <a:ext cx="1282722" cy="461665"/>
          </a:xfrm>
          <a:prstGeom prst="rect">
            <a:avLst/>
          </a:prstGeom>
        </p:spPr>
        <p:txBody>
          <a:bodyPr wrap="none">
            <a:spAutoFit/>
          </a:bodyPr>
          <a:lstStyle/>
          <a:p>
            <a:r>
              <a:rPr lang="en-US" dirty="0"/>
              <a:t>guanine</a:t>
            </a:r>
            <a:endParaRPr lang="nl-NL" dirty="0"/>
          </a:p>
        </p:txBody>
      </p:sp>
    </p:spTree>
    <p:extLst>
      <p:ext uri="{BB962C8B-B14F-4D97-AF65-F5344CB8AC3E}">
        <p14:creationId xmlns:p14="http://schemas.microsoft.com/office/powerpoint/2010/main" val="16360978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ext Box 3"/>
          <p:cNvSpPr txBox="1">
            <a:spLocks noChangeArrowheads="1"/>
          </p:cNvSpPr>
          <p:nvPr/>
        </p:nvSpPr>
        <p:spPr bwMode="auto">
          <a:xfrm>
            <a:off x="304800" y="990600"/>
            <a:ext cx="8610600" cy="116955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solidFill>
                  <a:srgbClr val="333399"/>
                </a:solidFill>
              </a:rPr>
              <a:t>Weak bonds become important in liquids and solids where strong bonds are absent.</a:t>
            </a:r>
          </a:p>
          <a:p>
            <a:pPr>
              <a:spcBef>
                <a:spcPct val="50000"/>
              </a:spcBef>
            </a:pPr>
            <a:r>
              <a:rPr lang="en-US" sz="2000">
                <a:solidFill>
                  <a:srgbClr val="333399"/>
                </a:solidFill>
              </a:rPr>
              <a:t>They are also important in living cells, especially in DNA replication.</a:t>
            </a:r>
          </a:p>
        </p:txBody>
      </p:sp>
      <p:sp>
        <p:nvSpPr>
          <p:cNvPr id="39941" name="Rectangle 5"/>
          <p:cNvSpPr>
            <a:spLocks noGrp="1" noChangeArrowheads="1"/>
          </p:cNvSpPr>
          <p:nvPr>
            <p:ph type="title"/>
          </p:nvPr>
        </p:nvSpPr>
        <p:spPr/>
        <p:txBody>
          <a:bodyPr/>
          <a:lstStyle/>
          <a:p>
            <a:r>
              <a:rPr lang="en-US" sz="2800" dirty="0"/>
              <a:t>40.3 Weak (van der Waals) Bonds</a:t>
            </a:r>
          </a:p>
        </p:txBody>
      </p:sp>
      <p:pic>
        <p:nvPicPr>
          <p:cNvPr id="39943" name="Picture 7" descr="Figure_40_13"/>
          <p:cNvPicPr>
            <a:picLocks noChangeAspect="1" noChangeArrowheads="1"/>
          </p:cNvPicPr>
          <p:nvPr/>
        </p:nvPicPr>
        <p:blipFill>
          <a:blip r:embed="rId3"/>
          <a:srcRect/>
          <a:stretch>
            <a:fillRect/>
          </a:stretch>
        </p:blipFill>
        <p:spPr bwMode="auto">
          <a:xfrm>
            <a:off x="682625" y="3044825"/>
            <a:ext cx="7775575" cy="3721100"/>
          </a:xfrm>
          <a:prstGeom prst="rect">
            <a:avLst/>
          </a:prstGeom>
          <a:noFill/>
        </p:spPr>
      </p:pic>
    </p:spTree>
    <p:extLst>
      <p:ext uri="{BB962C8B-B14F-4D97-AF65-F5344CB8AC3E}">
        <p14:creationId xmlns:p14="http://schemas.microsoft.com/office/powerpoint/2010/main" val="34366335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685800" y="3810000"/>
            <a:ext cx="7772400" cy="1143000"/>
          </a:xfrm>
        </p:spPr>
        <p:txBody>
          <a:bodyPr/>
          <a:lstStyle/>
          <a:p>
            <a:r>
              <a:rPr lang="en-US" sz="4800" dirty="0" err="1" smtClean="0">
                <a:solidFill>
                  <a:srgbClr val="6666FF"/>
                </a:solidFill>
              </a:rPr>
              <a:t>Vastestoffysica</a:t>
            </a:r>
            <a:r>
              <a:rPr lang="en-US" sz="4800" dirty="0" smtClean="0">
                <a:solidFill>
                  <a:srgbClr val="6666FF"/>
                </a:solidFill>
              </a:rPr>
              <a:t> III</a:t>
            </a:r>
            <a:endParaRPr lang="nl-NL" sz="2000" dirty="0" smtClean="0"/>
          </a:p>
        </p:txBody>
      </p:sp>
      <p:sp>
        <p:nvSpPr>
          <p:cNvPr id="15363" name="Rectangle 3"/>
          <p:cNvSpPr>
            <a:spLocks noGrp="1" noChangeArrowheads="1"/>
          </p:cNvSpPr>
          <p:nvPr>
            <p:ph type="subTitle" idx="1"/>
          </p:nvPr>
        </p:nvSpPr>
        <p:spPr>
          <a:xfrm>
            <a:off x="1411288" y="5410200"/>
            <a:ext cx="6400800" cy="1752600"/>
          </a:xfrm>
        </p:spPr>
        <p:txBody>
          <a:bodyPr/>
          <a:lstStyle/>
          <a:p>
            <a:r>
              <a:rPr lang="nl-NL" dirty="0" smtClean="0">
                <a:cs typeface="Times New Roman" pitchFamily="18" charset="0"/>
              </a:rPr>
              <a:t>Saskia Blom </a:t>
            </a:r>
          </a:p>
          <a:p>
            <a:r>
              <a:rPr lang="nl-NL" dirty="0" smtClean="0">
                <a:cs typeface="Times New Roman" pitchFamily="18" charset="0"/>
              </a:rPr>
              <a:t>(s.blom@fontys.nl) </a:t>
            </a:r>
          </a:p>
        </p:txBody>
      </p:sp>
      <p:pic>
        <p:nvPicPr>
          <p:cNvPr id="5" name="Picture 2"/>
          <p:cNvPicPr>
            <a:picLocks noChangeAspect="1"/>
          </p:cNvPicPr>
          <p:nvPr/>
        </p:nvPicPr>
        <p:blipFill rotWithShape="1">
          <a:blip r:embed="rId3">
            <a:extLst>
              <a:ext uri="{28A0092B-C50C-407E-A947-70E740481C1C}">
                <a14:useLocalDpi xmlns:a14="http://schemas.microsoft.com/office/drawing/2010/main" val="0"/>
              </a:ext>
            </a:extLst>
          </a:blip>
          <a:srcRect b="10151"/>
          <a:stretch/>
        </p:blipFill>
        <p:spPr>
          <a:xfrm>
            <a:off x="1610088" y="188640"/>
            <a:ext cx="5770224" cy="3562180"/>
          </a:xfrm>
          <a:prstGeom prst="rect">
            <a:avLst/>
          </a:prstGeom>
        </p:spPr>
      </p:pic>
      <p:sp>
        <p:nvSpPr>
          <p:cNvPr id="6" name="Rectangle 1"/>
          <p:cNvSpPr/>
          <p:nvPr/>
        </p:nvSpPr>
        <p:spPr>
          <a:xfrm>
            <a:off x="1115616" y="548680"/>
            <a:ext cx="6730008" cy="261610"/>
          </a:xfrm>
          <a:prstGeom prst="rect">
            <a:avLst/>
          </a:prstGeom>
          <a:noFill/>
        </p:spPr>
        <p:txBody>
          <a:bodyPr wrap="square">
            <a:spAutoFit/>
          </a:bodyPr>
          <a:lstStyle/>
          <a:p>
            <a:r>
              <a:rPr lang="en-GB" sz="1100" dirty="0">
                <a:hlinkClick r:id="rId4"/>
              </a:rPr>
              <a:t>http://</a:t>
            </a:r>
            <a:r>
              <a:rPr lang="en-GB" sz="1100" dirty="0" smtClean="0">
                <a:hlinkClick r:id="rId4"/>
              </a:rPr>
              <a:t>www.fieldtestedsystems.com/download/PeriodicTableOfSpectra.png</a:t>
            </a:r>
            <a:endParaRPr lang="en-GB" sz="11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ext Box 3"/>
          <p:cNvSpPr txBox="1">
            <a:spLocks noChangeArrowheads="1"/>
          </p:cNvSpPr>
          <p:nvPr/>
        </p:nvSpPr>
        <p:spPr bwMode="auto">
          <a:xfrm>
            <a:off x="381000" y="1066800"/>
            <a:ext cx="8229600" cy="707886"/>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333399"/>
                </a:solidFill>
              </a:rPr>
              <a:t>Protein synthesis involves the breaking of weak bonds and the formation of new ones through random collisions.</a:t>
            </a:r>
          </a:p>
        </p:txBody>
      </p:sp>
      <p:sp>
        <p:nvSpPr>
          <p:cNvPr id="38917" name="Rectangle 5"/>
          <p:cNvSpPr>
            <a:spLocks noGrp="1" noChangeArrowheads="1"/>
          </p:cNvSpPr>
          <p:nvPr>
            <p:ph type="title"/>
          </p:nvPr>
        </p:nvSpPr>
        <p:spPr/>
        <p:txBody>
          <a:bodyPr/>
          <a:lstStyle/>
          <a:p>
            <a:r>
              <a:rPr lang="en-US" sz="2800" dirty="0"/>
              <a:t>40.3 Weak (van der Waals) Bonds</a:t>
            </a:r>
          </a:p>
        </p:txBody>
      </p:sp>
      <p:sp>
        <p:nvSpPr>
          <p:cNvPr id="38918" name="Text Box 6"/>
          <p:cNvSpPr txBox="1">
            <a:spLocks noChangeArrowheads="1"/>
          </p:cNvSpPr>
          <p:nvPr/>
        </p:nvSpPr>
        <p:spPr bwMode="auto">
          <a:xfrm>
            <a:off x="1295400" y="2743200"/>
            <a:ext cx="6553200" cy="3725863"/>
          </a:xfrm>
          <a:prstGeom prst="rect">
            <a:avLst/>
          </a:prstGeom>
          <a:solidFill>
            <a:schemeClr val="accent1"/>
          </a:solidFill>
          <a:ln w="9525">
            <a:noFill/>
            <a:miter lim="800000"/>
            <a:headEnd/>
            <a:tailEnd/>
          </a:ln>
          <a:effectLst/>
        </p:spPr>
        <p:txBody>
          <a:bodyPr>
            <a:prstTxWarp prst="textNoShape">
              <a:avLst/>
            </a:prstTxWarp>
            <a:spAutoFit/>
          </a:bodyPr>
          <a:lstStyle/>
          <a:p>
            <a:pPr>
              <a:spcBef>
                <a:spcPct val="50000"/>
              </a:spcBef>
            </a:pPr>
            <a:r>
              <a:rPr lang="en-US">
                <a:solidFill>
                  <a:srgbClr val="000000"/>
                </a:solidFill>
              </a:rPr>
              <a:t>Figure 40-14 goes here.</a:t>
            </a:r>
          </a:p>
          <a:p>
            <a:pPr>
              <a:spcBef>
                <a:spcPct val="50000"/>
              </a:spcBef>
            </a:pPr>
            <a:endParaRPr lang="en-US">
              <a:solidFill>
                <a:srgbClr val="000000"/>
              </a:solidFill>
            </a:endParaRPr>
          </a:p>
          <a:p>
            <a:pPr>
              <a:spcBef>
                <a:spcPct val="50000"/>
              </a:spcBef>
            </a:pPr>
            <a:endParaRPr lang="en-US">
              <a:solidFill>
                <a:srgbClr val="000000"/>
              </a:solidFill>
            </a:endParaRPr>
          </a:p>
          <a:p>
            <a:pPr>
              <a:spcBef>
                <a:spcPct val="50000"/>
              </a:spcBef>
            </a:pPr>
            <a:endParaRPr lang="en-US">
              <a:solidFill>
                <a:srgbClr val="000000"/>
              </a:solidFill>
            </a:endParaRPr>
          </a:p>
          <a:p>
            <a:pPr>
              <a:spcBef>
                <a:spcPct val="50000"/>
              </a:spcBef>
            </a:pPr>
            <a:endParaRPr lang="en-US">
              <a:solidFill>
                <a:srgbClr val="000000"/>
              </a:solidFill>
            </a:endParaRPr>
          </a:p>
          <a:p>
            <a:pPr>
              <a:spcBef>
                <a:spcPct val="50000"/>
              </a:spcBef>
            </a:pPr>
            <a:endParaRPr lang="en-US">
              <a:solidFill>
                <a:srgbClr val="000000"/>
              </a:solidFill>
            </a:endParaRPr>
          </a:p>
        </p:txBody>
      </p:sp>
      <p:pic>
        <p:nvPicPr>
          <p:cNvPr id="38919" name="Picture 7" descr="Figure_40_14"/>
          <p:cNvPicPr>
            <a:picLocks noChangeAspect="1" noChangeArrowheads="1"/>
          </p:cNvPicPr>
          <p:nvPr/>
        </p:nvPicPr>
        <p:blipFill>
          <a:blip r:embed="rId3"/>
          <a:srcRect/>
          <a:stretch>
            <a:fillRect/>
          </a:stretch>
        </p:blipFill>
        <p:spPr bwMode="auto">
          <a:xfrm>
            <a:off x="533401" y="2286000"/>
            <a:ext cx="8272248" cy="4389136"/>
          </a:xfrm>
          <a:prstGeom prst="rect">
            <a:avLst/>
          </a:prstGeom>
          <a:noFill/>
        </p:spPr>
      </p:pic>
      <p:sp>
        <p:nvSpPr>
          <p:cNvPr id="6" name="Rectangle 5"/>
          <p:cNvSpPr/>
          <p:nvPr/>
        </p:nvSpPr>
        <p:spPr>
          <a:xfrm>
            <a:off x="6096000" y="6248400"/>
            <a:ext cx="1890775" cy="369332"/>
          </a:xfrm>
          <a:prstGeom prst="rect">
            <a:avLst/>
          </a:prstGeom>
          <a:solidFill>
            <a:schemeClr val="bg1"/>
          </a:solidFill>
        </p:spPr>
        <p:txBody>
          <a:bodyPr wrap="none">
            <a:spAutoFit/>
          </a:bodyPr>
          <a:lstStyle/>
          <a:p>
            <a:r>
              <a:rPr lang="en-US" sz="1800" dirty="0" smtClean="0">
                <a:solidFill>
                  <a:srgbClr val="336699"/>
                </a:solidFill>
              </a:rPr>
              <a:t>messenger-RNA</a:t>
            </a:r>
            <a:endParaRPr lang="nl-NL" sz="1800" baseline="30000" dirty="0">
              <a:solidFill>
                <a:srgbClr val="336699"/>
              </a:solidFill>
            </a:endParaRPr>
          </a:p>
        </p:txBody>
      </p:sp>
      <p:sp>
        <p:nvSpPr>
          <p:cNvPr id="7" name="Rectangle 6"/>
          <p:cNvSpPr/>
          <p:nvPr/>
        </p:nvSpPr>
        <p:spPr>
          <a:xfrm>
            <a:off x="3778828" y="4191000"/>
            <a:ext cx="1569773" cy="369332"/>
          </a:xfrm>
          <a:prstGeom prst="rect">
            <a:avLst/>
          </a:prstGeom>
          <a:solidFill>
            <a:schemeClr val="bg1"/>
          </a:solidFill>
        </p:spPr>
        <p:txBody>
          <a:bodyPr wrap="none">
            <a:spAutoFit/>
          </a:bodyPr>
          <a:lstStyle/>
          <a:p>
            <a:r>
              <a:rPr lang="en-US" sz="1800" dirty="0" smtClean="0">
                <a:solidFill>
                  <a:srgbClr val="336699"/>
                </a:solidFill>
              </a:rPr>
              <a:t>transfer-RNA</a:t>
            </a:r>
            <a:endParaRPr lang="nl-NL" sz="1800" baseline="30000" dirty="0">
              <a:solidFill>
                <a:srgbClr val="336699"/>
              </a:solidFill>
            </a:endParaRPr>
          </a:p>
        </p:txBody>
      </p:sp>
      <p:sp>
        <p:nvSpPr>
          <p:cNvPr id="8" name="Rectangle 7"/>
          <p:cNvSpPr/>
          <p:nvPr/>
        </p:nvSpPr>
        <p:spPr>
          <a:xfrm>
            <a:off x="7144921" y="2590800"/>
            <a:ext cx="1390788" cy="369332"/>
          </a:xfrm>
          <a:prstGeom prst="rect">
            <a:avLst/>
          </a:prstGeom>
          <a:solidFill>
            <a:schemeClr val="bg1"/>
          </a:solidFill>
        </p:spPr>
        <p:txBody>
          <a:bodyPr wrap="none">
            <a:spAutoFit/>
          </a:bodyPr>
          <a:lstStyle/>
          <a:p>
            <a:r>
              <a:rPr lang="en-US" sz="1800" dirty="0" err="1" smtClean="0">
                <a:solidFill>
                  <a:srgbClr val="336699"/>
                </a:solidFill>
              </a:rPr>
              <a:t>aminozuren</a:t>
            </a:r>
            <a:endParaRPr lang="nl-NL" sz="1800" baseline="30000" dirty="0">
              <a:solidFill>
                <a:srgbClr val="336699"/>
              </a:solidFill>
            </a:endParaRPr>
          </a:p>
        </p:txBody>
      </p:sp>
    </p:spTree>
    <p:extLst>
      <p:ext uri="{BB962C8B-B14F-4D97-AF65-F5344CB8AC3E}">
        <p14:creationId xmlns:p14="http://schemas.microsoft.com/office/powerpoint/2010/main" val="6790381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40000"/>
              </a:lnSpc>
              <a:spcBef>
                <a:spcPct val="20000"/>
              </a:spcBef>
            </a:pPr>
            <a:endParaRPr lang="nl-NL" sz="2200" dirty="0" smtClean="0">
              <a:solidFill>
                <a:srgbClr val="000000"/>
              </a:solidFill>
            </a:endParaRPr>
          </a:p>
          <a:p>
            <a:pPr marL="342900" indent="-342900" algn="l">
              <a:lnSpc>
                <a:spcPct val="140000"/>
              </a:lnSpc>
              <a:spcBef>
                <a:spcPct val="20000"/>
              </a:spcBef>
              <a:buFontTx/>
              <a:buChar char="•"/>
            </a:pPr>
            <a:endParaRPr lang="nl-NL" sz="2200" dirty="0">
              <a:solidFill>
                <a:srgbClr val="000000"/>
              </a:solidFill>
            </a:endParaRPr>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nl-NL" dirty="0" smtClean="0">
                <a:solidFill>
                  <a:srgbClr val="000000"/>
                </a:solidFill>
              </a:rPr>
              <a:t>Verschillende soorten binding</a:t>
            </a:r>
            <a:endParaRPr lang="nl-NL" dirty="0">
              <a:solidFill>
                <a:srgbClr val="000000"/>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solidFill>
                <a:srgbClr val="000000"/>
              </a:solidFill>
            </a:endParaRPr>
          </a:p>
        </p:txBody>
      </p:sp>
      <p:sp>
        <p:nvSpPr>
          <p:cNvPr id="9" name="Rectangle 8"/>
          <p:cNvSpPr/>
          <p:nvPr/>
        </p:nvSpPr>
        <p:spPr>
          <a:xfrm>
            <a:off x="1905000" y="6563380"/>
            <a:ext cx="7696200" cy="338554"/>
          </a:xfrm>
          <a:prstGeom prst="rect">
            <a:avLst/>
          </a:prstGeom>
        </p:spPr>
        <p:txBody>
          <a:bodyPr wrap="square">
            <a:spAutoFit/>
          </a:bodyPr>
          <a:lstStyle/>
          <a:p>
            <a:r>
              <a:rPr lang="en-US" sz="800" dirty="0">
                <a:solidFill>
                  <a:srgbClr val="000000"/>
                </a:solidFill>
                <a:hlinkClick r:id="rId3"/>
              </a:rPr>
              <a:t>http://</a:t>
            </a:r>
            <a:r>
              <a:rPr lang="en-US" sz="800" dirty="0" smtClean="0">
                <a:solidFill>
                  <a:srgbClr val="000000"/>
                </a:solidFill>
                <a:hlinkClick r:id="rId3"/>
              </a:rPr>
              <a:t>www.physics.smu.edu/scalise/P5337fa11/notes/ch06/chapter6.pdf</a:t>
            </a:r>
            <a:endParaRPr lang="en-US" sz="800" dirty="0" smtClean="0">
              <a:solidFill>
                <a:srgbClr val="000000"/>
              </a:solidFill>
            </a:endParaRPr>
          </a:p>
          <a:p>
            <a:endParaRPr lang="en-US" sz="800" dirty="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828773"/>
            <a:ext cx="5832301" cy="5480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198039" y="1556792"/>
            <a:ext cx="1425390" cy="707886"/>
          </a:xfrm>
          <a:prstGeom prst="rect">
            <a:avLst/>
          </a:prstGeom>
        </p:spPr>
        <p:txBody>
          <a:bodyPr wrap="none">
            <a:spAutoFit/>
          </a:bodyPr>
          <a:lstStyle/>
          <a:p>
            <a:r>
              <a:rPr lang="nl-NL" sz="2000" dirty="0" smtClean="0">
                <a:solidFill>
                  <a:srgbClr val="000000"/>
                </a:solidFill>
              </a:rPr>
              <a:t>gestolen e</a:t>
            </a:r>
            <a:r>
              <a:rPr lang="nl-NL" sz="2000" baseline="30000" dirty="0" smtClean="0">
                <a:solidFill>
                  <a:srgbClr val="000000"/>
                </a:solidFill>
              </a:rPr>
              <a:t>-</a:t>
            </a:r>
            <a:endParaRPr lang="en-GB" sz="2000" baseline="30000" dirty="0" smtClean="0">
              <a:solidFill>
                <a:srgbClr val="000000"/>
              </a:solidFill>
            </a:endParaRPr>
          </a:p>
          <a:p>
            <a:r>
              <a:rPr lang="en-GB" sz="2000" dirty="0" smtClean="0">
                <a:solidFill>
                  <a:srgbClr val="000000"/>
                </a:solidFill>
              </a:rPr>
              <a:t>3 á </a:t>
            </a:r>
            <a:r>
              <a:rPr lang="en-GB" sz="2000" dirty="0">
                <a:solidFill>
                  <a:srgbClr val="000000"/>
                </a:solidFill>
              </a:rPr>
              <a:t>4 </a:t>
            </a:r>
            <a:r>
              <a:rPr lang="en-GB" sz="2000" dirty="0" err="1">
                <a:solidFill>
                  <a:srgbClr val="000000"/>
                </a:solidFill>
              </a:rPr>
              <a:t>eV</a:t>
            </a:r>
            <a:endParaRPr lang="en-GB" sz="2000" dirty="0">
              <a:solidFill>
                <a:srgbClr val="000000"/>
              </a:solidFill>
            </a:endParaRPr>
          </a:p>
        </p:txBody>
      </p:sp>
      <p:sp>
        <p:nvSpPr>
          <p:cNvPr id="8" name="Rectangle 7"/>
          <p:cNvSpPr/>
          <p:nvPr/>
        </p:nvSpPr>
        <p:spPr>
          <a:xfrm>
            <a:off x="56169" y="1484784"/>
            <a:ext cx="1707519" cy="707886"/>
          </a:xfrm>
          <a:prstGeom prst="rect">
            <a:avLst/>
          </a:prstGeom>
        </p:spPr>
        <p:txBody>
          <a:bodyPr wrap="none">
            <a:spAutoFit/>
          </a:bodyPr>
          <a:lstStyle/>
          <a:p>
            <a:r>
              <a:rPr lang="nl-NL" sz="2000" dirty="0" smtClean="0">
                <a:solidFill>
                  <a:srgbClr val="000000"/>
                </a:solidFill>
              </a:rPr>
              <a:t>dipolen</a:t>
            </a:r>
            <a:endParaRPr lang="en-GB" sz="2000" baseline="30000" dirty="0" smtClean="0">
              <a:solidFill>
                <a:srgbClr val="000000"/>
              </a:solidFill>
            </a:endParaRPr>
          </a:p>
          <a:p>
            <a:r>
              <a:rPr lang="en-GB" sz="2000" dirty="0">
                <a:solidFill>
                  <a:srgbClr val="000000"/>
                </a:solidFill>
              </a:rPr>
              <a:t>0.04 á </a:t>
            </a:r>
            <a:r>
              <a:rPr lang="en-GB" sz="2000" dirty="0" smtClean="0">
                <a:solidFill>
                  <a:srgbClr val="000000"/>
                </a:solidFill>
              </a:rPr>
              <a:t>0.3 </a:t>
            </a:r>
            <a:r>
              <a:rPr lang="en-GB" sz="2000" dirty="0" err="1">
                <a:solidFill>
                  <a:srgbClr val="000000"/>
                </a:solidFill>
              </a:rPr>
              <a:t>eV</a:t>
            </a:r>
            <a:endParaRPr lang="en-GB" sz="2000" dirty="0">
              <a:solidFill>
                <a:srgbClr val="000000"/>
              </a:solidFill>
            </a:endParaRPr>
          </a:p>
        </p:txBody>
      </p:sp>
      <p:sp>
        <p:nvSpPr>
          <p:cNvPr id="10" name="Rectangle 9"/>
          <p:cNvSpPr/>
          <p:nvPr/>
        </p:nvSpPr>
        <p:spPr>
          <a:xfrm>
            <a:off x="7431564" y="4653136"/>
            <a:ext cx="1138452" cy="707886"/>
          </a:xfrm>
          <a:prstGeom prst="rect">
            <a:avLst/>
          </a:prstGeom>
        </p:spPr>
        <p:txBody>
          <a:bodyPr wrap="none">
            <a:spAutoFit/>
          </a:bodyPr>
          <a:lstStyle/>
          <a:p>
            <a:r>
              <a:rPr lang="nl-NL" sz="2000" dirty="0" smtClean="0">
                <a:solidFill>
                  <a:srgbClr val="000000"/>
                </a:solidFill>
              </a:rPr>
              <a:t>e</a:t>
            </a:r>
            <a:r>
              <a:rPr lang="nl-NL" sz="2000" baseline="30000" dirty="0" smtClean="0">
                <a:solidFill>
                  <a:srgbClr val="000000"/>
                </a:solidFill>
              </a:rPr>
              <a:t>-</a:t>
            </a:r>
            <a:r>
              <a:rPr lang="nl-NL" sz="2000" dirty="0" smtClean="0">
                <a:solidFill>
                  <a:srgbClr val="000000"/>
                </a:solidFill>
              </a:rPr>
              <a:t>-zee</a:t>
            </a:r>
            <a:endParaRPr lang="en-GB" sz="2000" baseline="30000" dirty="0" smtClean="0">
              <a:solidFill>
                <a:srgbClr val="000000"/>
              </a:solidFill>
            </a:endParaRPr>
          </a:p>
          <a:p>
            <a:r>
              <a:rPr lang="en-GB" sz="2000" dirty="0" smtClean="0">
                <a:solidFill>
                  <a:srgbClr val="000000"/>
                </a:solidFill>
              </a:rPr>
              <a:t>1 á 3 </a:t>
            </a:r>
            <a:r>
              <a:rPr lang="en-GB" sz="2000" dirty="0" err="1">
                <a:solidFill>
                  <a:srgbClr val="000000"/>
                </a:solidFill>
              </a:rPr>
              <a:t>eV</a:t>
            </a:r>
            <a:endParaRPr lang="en-GB" sz="2000" dirty="0">
              <a:solidFill>
                <a:srgbClr val="000000"/>
              </a:solidFill>
            </a:endParaRPr>
          </a:p>
        </p:txBody>
      </p:sp>
      <p:sp>
        <p:nvSpPr>
          <p:cNvPr id="11" name="Rectangle 10"/>
          <p:cNvSpPr/>
          <p:nvPr/>
        </p:nvSpPr>
        <p:spPr>
          <a:xfrm>
            <a:off x="107720" y="4521314"/>
            <a:ext cx="1511952" cy="707886"/>
          </a:xfrm>
          <a:prstGeom prst="rect">
            <a:avLst/>
          </a:prstGeom>
        </p:spPr>
        <p:txBody>
          <a:bodyPr wrap="none">
            <a:spAutoFit/>
          </a:bodyPr>
          <a:lstStyle/>
          <a:p>
            <a:r>
              <a:rPr lang="nl-NL" sz="2000" dirty="0" smtClean="0">
                <a:solidFill>
                  <a:srgbClr val="000000"/>
                </a:solidFill>
              </a:rPr>
              <a:t>gedeelde e</a:t>
            </a:r>
            <a:r>
              <a:rPr lang="nl-NL" sz="2000" baseline="30000" dirty="0" smtClean="0">
                <a:solidFill>
                  <a:srgbClr val="000000"/>
                </a:solidFill>
              </a:rPr>
              <a:t>-</a:t>
            </a:r>
            <a:endParaRPr lang="en-GB" sz="2000" baseline="30000" dirty="0" smtClean="0">
              <a:solidFill>
                <a:srgbClr val="000000"/>
              </a:solidFill>
            </a:endParaRPr>
          </a:p>
          <a:p>
            <a:r>
              <a:rPr lang="en-GB" sz="2000" dirty="0" smtClean="0">
                <a:solidFill>
                  <a:srgbClr val="000000"/>
                </a:solidFill>
              </a:rPr>
              <a:t>1 á 10 </a:t>
            </a:r>
            <a:r>
              <a:rPr lang="en-GB" sz="2000" dirty="0" err="1">
                <a:solidFill>
                  <a:srgbClr val="000000"/>
                </a:solidFill>
              </a:rPr>
              <a:t>eV</a:t>
            </a:r>
            <a:endParaRPr lang="en-GB" sz="2000" dirty="0">
              <a:solidFill>
                <a:srgbClr val="000000"/>
              </a:solidFill>
            </a:endParaRPr>
          </a:p>
        </p:txBody>
      </p:sp>
    </p:spTree>
    <p:extLst>
      <p:ext uri="{BB962C8B-B14F-4D97-AF65-F5344CB8AC3E}">
        <p14:creationId xmlns:p14="http://schemas.microsoft.com/office/powerpoint/2010/main" val="293403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8"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r>
              <a:rPr lang="nl-NL" dirty="0" smtClean="0">
                <a:solidFill>
                  <a:srgbClr val="000000"/>
                </a:solidFill>
              </a:rPr>
              <a:t>Covalente binding </a:t>
            </a:r>
            <a:r>
              <a:rPr lang="nl-NL" dirty="0" smtClean="0">
                <a:solidFill>
                  <a:srgbClr val="000000"/>
                </a:solidFill>
                <a:latin typeface="Wingdings"/>
                <a:ea typeface="Wingdings"/>
                <a:cs typeface="Wingdings"/>
              </a:rPr>
              <a:t></a:t>
            </a:r>
            <a:r>
              <a:rPr lang="nl-NL" dirty="0" smtClean="0">
                <a:solidFill>
                  <a:srgbClr val="000000"/>
                </a:solidFill>
              </a:rPr>
              <a:t> van der Waalsbinding </a:t>
            </a:r>
            <a:endParaRPr lang="nl-NL" dirty="0">
              <a:solidFill>
                <a:srgbClr val="000000"/>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solidFill>
                <a:srgbClr val="000000"/>
              </a:solidFill>
            </a:endParaRPr>
          </a:p>
        </p:txBody>
      </p:sp>
      <p:sp>
        <p:nvSpPr>
          <p:cNvPr id="12" name="Rectangle 11"/>
          <p:cNvSpPr/>
          <p:nvPr/>
        </p:nvSpPr>
        <p:spPr>
          <a:xfrm>
            <a:off x="612176" y="5629870"/>
            <a:ext cx="2981931" cy="923330"/>
          </a:xfrm>
          <a:prstGeom prst="rect">
            <a:avLst/>
          </a:prstGeom>
        </p:spPr>
        <p:txBody>
          <a:bodyPr wrap="none">
            <a:spAutoFit/>
          </a:bodyPr>
          <a:lstStyle/>
          <a:p>
            <a:r>
              <a:rPr lang="nl-NL" sz="1800" dirty="0" smtClean="0">
                <a:solidFill>
                  <a:srgbClr val="000000"/>
                </a:solidFill>
              </a:rPr>
              <a:t>diamant</a:t>
            </a:r>
          </a:p>
          <a:p>
            <a:r>
              <a:rPr lang="nl-NL" sz="1800" dirty="0" smtClean="0">
                <a:solidFill>
                  <a:srgbClr val="000000"/>
                </a:solidFill>
              </a:rPr>
              <a:t>hoogste hardheid</a:t>
            </a:r>
          </a:p>
          <a:p>
            <a:r>
              <a:rPr lang="nl-NL" sz="1800" dirty="0" smtClean="0">
                <a:solidFill>
                  <a:srgbClr val="000000"/>
                </a:solidFill>
              </a:rPr>
              <a:t>door covalente C-C binding</a:t>
            </a:r>
            <a:endParaRPr lang="nl-NL" sz="1800" dirty="0">
              <a:solidFill>
                <a:srgbClr val="000000"/>
              </a:solidFill>
            </a:endParaRPr>
          </a:p>
        </p:txBody>
      </p:sp>
      <p:pic>
        <p:nvPicPr>
          <p:cNvPr id="9" name="Picture 8"/>
          <p:cNvPicPr>
            <a:picLocks noChangeAspect="1"/>
          </p:cNvPicPr>
          <p:nvPr/>
        </p:nvPicPr>
        <p:blipFill>
          <a:blip r:embed="rId3"/>
          <a:stretch>
            <a:fillRect/>
          </a:stretch>
        </p:blipFill>
        <p:spPr>
          <a:xfrm>
            <a:off x="4724400" y="1600200"/>
            <a:ext cx="3581400" cy="3228166"/>
          </a:xfrm>
          <a:prstGeom prst="rect">
            <a:avLst/>
          </a:prstGeom>
        </p:spPr>
      </p:pic>
      <p:pic>
        <p:nvPicPr>
          <p:cNvPr id="10" name="Picture 9"/>
          <p:cNvPicPr>
            <a:picLocks noChangeAspect="1"/>
          </p:cNvPicPr>
          <p:nvPr/>
        </p:nvPicPr>
        <p:blipFill>
          <a:blip r:embed="rId4"/>
          <a:stretch>
            <a:fillRect/>
          </a:stretch>
        </p:blipFill>
        <p:spPr>
          <a:xfrm>
            <a:off x="1137910" y="2209800"/>
            <a:ext cx="1986290" cy="2083578"/>
          </a:xfrm>
          <a:prstGeom prst="rect">
            <a:avLst/>
          </a:prstGeom>
        </p:spPr>
      </p:pic>
      <p:sp>
        <p:nvSpPr>
          <p:cNvPr id="13" name="Rectangle 12"/>
          <p:cNvSpPr/>
          <p:nvPr/>
        </p:nvSpPr>
        <p:spPr>
          <a:xfrm>
            <a:off x="4308143" y="5629870"/>
            <a:ext cx="4754251" cy="923330"/>
          </a:xfrm>
          <a:prstGeom prst="rect">
            <a:avLst/>
          </a:prstGeom>
        </p:spPr>
        <p:txBody>
          <a:bodyPr wrap="none">
            <a:spAutoFit/>
          </a:bodyPr>
          <a:lstStyle/>
          <a:p>
            <a:r>
              <a:rPr lang="nl-NL" sz="1800" dirty="0" smtClean="0">
                <a:solidFill>
                  <a:srgbClr val="000000"/>
                </a:solidFill>
              </a:rPr>
              <a:t>grafiet</a:t>
            </a:r>
          </a:p>
          <a:p>
            <a:r>
              <a:rPr lang="nl-NL" sz="1800" dirty="0" smtClean="0">
                <a:solidFill>
                  <a:srgbClr val="000000"/>
                </a:solidFill>
              </a:rPr>
              <a:t>smeermiddel </a:t>
            </a:r>
          </a:p>
          <a:p>
            <a:r>
              <a:rPr lang="nl-NL" sz="1800" dirty="0" smtClean="0">
                <a:solidFill>
                  <a:srgbClr val="000000"/>
                </a:solidFill>
              </a:rPr>
              <a:t>tussen vlakken: o.a. van der Waalsbindingen</a:t>
            </a:r>
            <a:endParaRPr lang="nl-NL" sz="1800" dirty="0">
              <a:solidFill>
                <a:srgbClr val="000000"/>
              </a:solidFill>
            </a:endParaRPr>
          </a:p>
        </p:txBody>
      </p:sp>
    </p:spTree>
    <p:extLst>
      <p:ext uri="{BB962C8B-B14F-4D97-AF65-F5344CB8AC3E}">
        <p14:creationId xmlns:p14="http://schemas.microsoft.com/office/powerpoint/2010/main" val="11654785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en-US" dirty="0" smtClean="0">
                <a:solidFill>
                  <a:srgbClr val="000000"/>
                </a:solidFill>
              </a:rPr>
              <a:t>Van </a:t>
            </a:r>
            <a:r>
              <a:rPr lang="en-US" dirty="0" err="1" smtClean="0">
                <a:solidFill>
                  <a:srgbClr val="000000"/>
                </a:solidFill>
              </a:rPr>
              <a:t>der</a:t>
            </a:r>
            <a:r>
              <a:rPr lang="en-US" dirty="0" smtClean="0">
                <a:solidFill>
                  <a:srgbClr val="000000"/>
                </a:solidFill>
              </a:rPr>
              <a:t> </a:t>
            </a:r>
            <a:r>
              <a:rPr lang="en-US" dirty="0" err="1" smtClean="0">
                <a:solidFill>
                  <a:srgbClr val="000000"/>
                </a:solidFill>
              </a:rPr>
              <a:t>Waalsbinding</a:t>
            </a:r>
            <a:r>
              <a:rPr lang="en-US" dirty="0" smtClean="0">
                <a:solidFill>
                  <a:srgbClr val="000000"/>
                </a:solidFill>
              </a:rPr>
              <a:t> </a:t>
            </a:r>
            <a:endParaRPr lang="nl-NL" dirty="0">
              <a:solidFill>
                <a:srgbClr val="000000"/>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solidFill>
                <a:srgbClr val="000000"/>
              </a:solidFill>
            </a:endParaRPr>
          </a:p>
        </p:txBody>
      </p:sp>
      <p:pic>
        <p:nvPicPr>
          <p:cNvPr id="9" name="Picture 8"/>
          <p:cNvPicPr>
            <a:picLocks noChangeAspect="1"/>
          </p:cNvPicPr>
          <p:nvPr/>
        </p:nvPicPr>
        <p:blipFill>
          <a:blip r:embed="rId3"/>
          <a:stretch>
            <a:fillRect/>
          </a:stretch>
        </p:blipFill>
        <p:spPr>
          <a:xfrm>
            <a:off x="4419600" y="2209800"/>
            <a:ext cx="4394200" cy="4394200"/>
          </a:xfrm>
          <a:prstGeom prst="rect">
            <a:avLst/>
          </a:prstGeom>
        </p:spPr>
      </p:pic>
      <p:sp>
        <p:nvSpPr>
          <p:cNvPr id="10" name="Rectangle 9"/>
          <p:cNvSpPr/>
          <p:nvPr/>
        </p:nvSpPr>
        <p:spPr>
          <a:xfrm>
            <a:off x="7162800" y="6019800"/>
            <a:ext cx="1582284" cy="400110"/>
          </a:xfrm>
          <a:prstGeom prst="rect">
            <a:avLst/>
          </a:prstGeom>
        </p:spPr>
        <p:txBody>
          <a:bodyPr wrap="none">
            <a:spAutoFit/>
          </a:bodyPr>
          <a:lstStyle/>
          <a:p>
            <a:pPr algn="l"/>
            <a:r>
              <a:rPr lang="nl-NL" sz="2000" dirty="0" smtClean="0">
                <a:solidFill>
                  <a:srgbClr val="000000"/>
                </a:solidFill>
              </a:rPr>
              <a:t>spinnenpoot</a:t>
            </a:r>
            <a:endParaRPr lang="en-US" sz="2000" dirty="0">
              <a:solidFill>
                <a:srgbClr val="000000"/>
              </a:solidFill>
            </a:endParaRPr>
          </a:p>
        </p:txBody>
      </p:sp>
      <p:pic>
        <p:nvPicPr>
          <p:cNvPr id="11" name="Picture 10"/>
          <p:cNvPicPr>
            <a:picLocks noChangeAspect="1"/>
          </p:cNvPicPr>
          <p:nvPr/>
        </p:nvPicPr>
        <p:blipFill>
          <a:blip r:embed="rId4"/>
          <a:stretch>
            <a:fillRect/>
          </a:stretch>
        </p:blipFill>
        <p:spPr>
          <a:xfrm>
            <a:off x="666748" y="914400"/>
            <a:ext cx="3600451" cy="2057400"/>
          </a:xfrm>
          <a:prstGeom prst="rect">
            <a:avLst/>
          </a:prstGeom>
        </p:spPr>
      </p:pic>
      <p:pic>
        <p:nvPicPr>
          <p:cNvPr id="12" name="Picture 11"/>
          <p:cNvPicPr>
            <a:picLocks noChangeAspect="1"/>
          </p:cNvPicPr>
          <p:nvPr/>
        </p:nvPicPr>
        <p:blipFill>
          <a:blip r:embed="rId5"/>
          <a:stretch>
            <a:fillRect/>
          </a:stretch>
        </p:blipFill>
        <p:spPr>
          <a:xfrm>
            <a:off x="685800" y="3727704"/>
            <a:ext cx="1917700" cy="920496"/>
          </a:xfrm>
          <a:prstGeom prst="rect">
            <a:avLst/>
          </a:prstGeom>
        </p:spPr>
      </p:pic>
      <p:sp>
        <p:nvSpPr>
          <p:cNvPr id="13" name="Rectangle 12"/>
          <p:cNvSpPr/>
          <p:nvPr/>
        </p:nvSpPr>
        <p:spPr>
          <a:xfrm>
            <a:off x="-152400" y="5427583"/>
            <a:ext cx="4572000" cy="1354217"/>
          </a:xfrm>
          <a:prstGeom prst="rect">
            <a:avLst/>
          </a:prstGeom>
        </p:spPr>
        <p:txBody>
          <a:bodyPr>
            <a:spAutoFit/>
          </a:bodyPr>
          <a:lstStyle/>
          <a:p>
            <a:r>
              <a:rPr lang="nl-NL" sz="1800" dirty="0" smtClean="0">
                <a:solidFill>
                  <a:srgbClr val="000000"/>
                </a:solidFill>
              </a:rPr>
              <a:t>Aantrekkingskracht tussen permanente </a:t>
            </a:r>
          </a:p>
          <a:p>
            <a:r>
              <a:rPr lang="nl-NL" sz="1800" dirty="0" smtClean="0">
                <a:solidFill>
                  <a:srgbClr val="000000"/>
                </a:solidFill>
              </a:rPr>
              <a:t>of geïnduceerde dipolen:</a:t>
            </a:r>
          </a:p>
          <a:p>
            <a:endParaRPr lang="en-US" sz="800" dirty="0" smtClean="0">
              <a:solidFill>
                <a:srgbClr val="000000"/>
              </a:solidFill>
              <a:hlinkClick r:id="rId6"/>
            </a:endParaRPr>
          </a:p>
          <a:p>
            <a:r>
              <a:rPr lang="en-US" sz="1200" dirty="0" smtClean="0">
                <a:solidFill>
                  <a:srgbClr val="000000"/>
                </a:solidFill>
                <a:hlinkClick r:id="rId7"/>
              </a:rPr>
              <a:t>http://www.coolgizmotoys.com/2012/04/gs2-is-it-scientifically-possible-to-climb-walls-like-spiderman.html</a:t>
            </a:r>
            <a:endParaRPr lang="en-US" sz="1200" dirty="0" smtClean="0">
              <a:solidFill>
                <a:srgbClr val="000000"/>
              </a:solidFill>
            </a:endParaRPr>
          </a:p>
          <a:p>
            <a:endParaRPr lang="en-US" sz="1400" dirty="0" smtClean="0">
              <a:solidFill>
                <a:srgbClr val="000000"/>
              </a:solidFill>
            </a:endParaRPr>
          </a:p>
        </p:txBody>
      </p:sp>
      <p:sp>
        <p:nvSpPr>
          <p:cNvPr id="14" name="Rectangle 13"/>
          <p:cNvSpPr/>
          <p:nvPr/>
        </p:nvSpPr>
        <p:spPr>
          <a:xfrm>
            <a:off x="-152400" y="4719935"/>
            <a:ext cx="4572000" cy="461665"/>
          </a:xfrm>
          <a:prstGeom prst="rect">
            <a:avLst/>
          </a:prstGeom>
        </p:spPr>
        <p:txBody>
          <a:bodyPr>
            <a:spAutoFit/>
          </a:bodyPr>
          <a:lstStyle/>
          <a:p>
            <a:r>
              <a:rPr lang="en-US" sz="1200" dirty="0" smtClean="0">
                <a:solidFill>
                  <a:srgbClr val="000000"/>
                </a:solidFill>
                <a:hlinkClick r:id="rId8"/>
              </a:rPr>
              <a:t>http://www.chemguide.co.uk/atoms/bonding/vdw.html</a:t>
            </a:r>
            <a:endParaRPr lang="en-US" sz="1200" dirty="0" smtClean="0">
              <a:solidFill>
                <a:srgbClr val="000000"/>
              </a:solidFill>
            </a:endParaRPr>
          </a:p>
          <a:p>
            <a:endParaRPr lang="en-US" sz="1200" dirty="0">
              <a:solidFill>
                <a:srgbClr val="000000"/>
              </a:solidFill>
            </a:endParaRPr>
          </a:p>
        </p:txBody>
      </p:sp>
      <p:sp>
        <p:nvSpPr>
          <p:cNvPr id="15" name="Rectangle 14"/>
          <p:cNvSpPr/>
          <p:nvPr/>
        </p:nvSpPr>
        <p:spPr>
          <a:xfrm>
            <a:off x="609600" y="3043535"/>
            <a:ext cx="2340830" cy="646331"/>
          </a:xfrm>
          <a:prstGeom prst="rect">
            <a:avLst/>
          </a:prstGeom>
        </p:spPr>
        <p:txBody>
          <a:bodyPr wrap="none">
            <a:spAutoFit/>
          </a:bodyPr>
          <a:lstStyle/>
          <a:p>
            <a:pPr algn="l"/>
            <a:r>
              <a:rPr lang="nl-NL" sz="1800" dirty="0" smtClean="0">
                <a:solidFill>
                  <a:srgbClr val="000000"/>
                </a:solidFill>
              </a:rPr>
              <a:t>geïnduceerde </a:t>
            </a:r>
            <a:r>
              <a:rPr lang="nl-NL" sz="1800" dirty="0" err="1" smtClean="0">
                <a:solidFill>
                  <a:srgbClr val="000000"/>
                </a:solidFill>
              </a:rPr>
              <a:t>dipool</a:t>
            </a:r>
            <a:r>
              <a:rPr lang="nl-NL" sz="1800" dirty="0" smtClean="0">
                <a:solidFill>
                  <a:srgbClr val="000000"/>
                </a:solidFill>
              </a:rPr>
              <a:t>:</a:t>
            </a:r>
          </a:p>
          <a:p>
            <a:pPr algn="l"/>
            <a:r>
              <a:rPr lang="nl-NL" sz="1800" dirty="0" smtClean="0">
                <a:solidFill>
                  <a:srgbClr val="000000"/>
                </a:solidFill>
              </a:rPr>
              <a:t>klein	     groter </a:t>
            </a:r>
            <a:endParaRPr lang="en-US" sz="1800" dirty="0">
              <a:solidFill>
                <a:srgbClr val="000000"/>
              </a:solidFill>
            </a:endParaRPr>
          </a:p>
        </p:txBody>
      </p:sp>
    </p:spTree>
    <p:extLst>
      <p:ext uri="{BB962C8B-B14F-4D97-AF65-F5344CB8AC3E}">
        <p14:creationId xmlns:p14="http://schemas.microsoft.com/office/powerpoint/2010/main" val="155097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684213" y="828675"/>
            <a:ext cx="8278812" cy="5876925"/>
          </a:xfrm>
          <a:prstGeom prst="rect">
            <a:avLst/>
          </a:prstGeom>
          <a:noFill/>
          <a:ln w="9525">
            <a:noFill/>
            <a:miter lim="800000"/>
            <a:headEnd/>
            <a:tailEnd/>
          </a:ln>
        </p:spPr>
        <p:txBody>
          <a:bodyPr>
            <a:prstTxWarp prst="textNoShape">
              <a:avLst/>
            </a:prstTxWarp>
          </a:bodyPr>
          <a:lstStyle/>
          <a:p>
            <a:pPr algn="l"/>
            <a:r>
              <a:rPr lang="nl-NL" sz="2000" dirty="0" smtClean="0">
                <a:solidFill>
                  <a:srgbClr val="000000"/>
                </a:solidFill>
              </a:rPr>
              <a:t>Welke potentiaal beschrijft de Van der Waalsbinding het best?</a:t>
            </a:r>
          </a:p>
          <a:p>
            <a:pPr algn="l"/>
            <a:endParaRPr lang="nl-NL" sz="800" dirty="0">
              <a:solidFill>
                <a:srgbClr val="000000"/>
              </a:solidFill>
            </a:endParaRPr>
          </a:p>
          <a:p>
            <a:pPr algn="l"/>
            <a:endParaRPr lang="nl-NL" sz="2000" dirty="0">
              <a:solidFill>
                <a:srgbClr val="000000"/>
              </a:solidFill>
            </a:endParaRPr>
          </a:p>
          <a:p>
            <a:pPr marL="4114800" lvl="8" indent="-457200">
              <a:buFontTx/>
              <a:buAutoNum type="alphaLcParenR"/>
            </a:pPr>
            <a:r>
              <a:rPr lang="nl-NL" sz="2000" dirty="0" smtClean="0">
                <a:solidFill>
                  <a:srgbClr val="000000"/>
                </a:solidFill>
              </a:rPr>
              <a:t> </a:t>
            </a:r>
          </a:p>
          <a:p>
            <a:pPr algn="l"/>
            <a:endParaRPr lang="nl-NL" sz="2000" dirty="0" smtClean="0">
              <a:solidFill>
                <a:srgbClr val="000000"/>
              </a:solidFill>
            </a:endParaRPr>
          </a:p>
          <a:p>
            <a:pPr marL="457200" indent="-457200" algn="l">
              <a:buFontTx/>
              <a:buAutoNum type="alphaLcParenR"/>
            </a:pPr>
            <a:endParaRPr lang="nl-NL" sz="2000" dirty="0">
              <a:solidFill>
                <a:srgbClr val="000000"/>
              </a:solidFill>
            </a:endParaRPr>
          </a:p>
          <a:p>
            <a:pPr marL="457200" indent="-457200" algn="l">
              <a:buFontTx/>
              <a:buAutoNum type="alphaLcParenR"/>
            </a:pPr>
            <a:endParaRPr lang="nl-NL" sz="2000" dirty="0" smtClean="0">
              <a:solidFill>
                <a:srgbClr val="000000"/>
              </a:solidFill>
            </a:endParaRPr>
          </a:p>
          <a:p>
            <a:pPr marL="457200" indent="-457200" algn="l">
              <a:buFontTx/>
              <a:buAutoNum type="alphaLcParenR"/>
            </a:pPr>
            <a:endParaRPr lang="nl-NL" sz="2000" dirty="0" smtClean="0">
              <a:solidFill>
                <a:srgbClr val="000000"/>
              </a:solidFill>
            </a:endParaRPr>
          </a:p>
          <a:p>
            <a:pPr marL="457200" indent="-457200" algn="l">
              <a:buFontTx/>
              <a:buAutoNum type="alphaLcParenR"/>
            </a:pPr>
            <a:endParaRPr lang="nl-NL" sz="2000" dirty="0" smtClean="0">
              <a:solidFill>
                <a:srgbClr val="000000"/>
              </a:solidFill>
            </a:endParaRPr>
          </a:p>
          <a:p>
            <a:pPr marL="457200" indent="-457200" algn="l">
              <a:buFontTx/>
              <a:buAutoNum type="alphaLcParenR" startAt="2"/>
            </a:pPr>
            <a:r>
              <a:rPr lang="nl-NL" sz="2000" dirty="0" smtClean="0">
                <a:solidFill>
                  <a:srgbClr val="000000"/>
                </a:solidFill>
              </a:rPr>
              <a:t> </a:t>
            </a:r>
          </a:p>
          <a:p>
            <a:pPr marL="457200" indent="-457200" algn="l">
              <a:buFontTx/>
              <a:buAutoNum type="alphaLcParenR" startAt="2"/>
            </a:pPr>
            <a:endParaRPr lang="nl-NL" sz="2000" dirty="0" smtClean="0">
              <a:solidFill>
                <a:srgbClr val="000000"/>
              </a:solidFill>
            </a:endParaRPr>
          </a:p>
          <a:p>
            <a:pPr algn="l"/>
            <a:endParaRPr lang="nl-NL" sz="2000" dirty="0">
              <a:solidFill>
                <a:srgbClr val="000000"/>
              </a:solidFill>
            </a:endParaRPr>
          </a:p>
          <a:p>
            <a:pPr marL="457200" indent="-457200" algn="l">
              <a:buFontTx/>
              <a:buAutoNum type="alphaLcParenR" startAt="2"/>
            </a:pPr>
            <a:endParaRPr lang="nl-NL" sz="2000" dirty="0" smtClean="0">
              <a:solidFill>
                <a:srgbClr val="000000"/>
              </a:solidFill>
            </a:endParaRPr>
          </a:p>
          <a:p>
            <a:pPr marL="457200" indent="-457200" algn="l">
              <a:buFontTx/>
              <a:buAutoNum type="alphaLcParenR" startAt="2"/>
            </a:pPr>
            <a:endParaRPr lang="nl-NL" sz="2000" dirty="0">
              <a:solidFill>
                <a:srgbClr val="000000"/>
              </a:solidFill>
            </a:endParaRPr>
          </a:p>
          <a:p>
            <a:pPr marL="457200" indent="-457200" algn="l">
              <a:buFontTx/>
              <a:buAutoNum type="alphaLcParenR" startAt="2"/>
            </a:pPr>
            <a:endParaRPr lang="nl-NL" sz="2000" dirty="0" smtClean="0">
              <a:solidFill>
                <a:srgbClr val="000000"/>
              </a:solidFill>
            </a:endParaRPr>
          </a:p>
          <a:p>
            <a:pPr marL="4114800" lvl="8" indent="-457200">
              <a:buFontTx/>
              <a:buAutoNum type="alphaLcParenR" startAt="3"/>
            </a:pPr>
            <a:r>
              <a:rPr lang="nl-NL" sz="2000" dirty="0" smtClean="0">
                <a:solidFill>
                  <a:srgbClr val="000000"/>
                </a:solidFill>
              </a:rPr>
              <a:t> </a:t>
            </a:r>
            <a:endParaRPr lang="nl-NL" sz="2000" dirty="0">
              <a:solidFill>
                <a:srgbClr val="000000"/>
              </a:solidFill>
            </a:endParaRPr>
          </a:p>
          <a:p>
            <a:pPr marL="457200" indent="-457200" algn="l">
              <a:buFontTx/>
              <a:buAutoNum type="alphaLcParenR" startAt="2"/>
            </a:pPr>
            <a:endParaRPr lang="nl-NL" sz="2000" dirty="0">
              <a:solidFill>
                <a:srgbClr val="000000"/>
              </a:solidFill>
            </a:endParaRPr>
          </a:p>
          <a:p>
            <a:pPr marL="457200" indent="-457200" algn="l">
              <a:buFontTx/>
              <a:buAutoNum type="alphaLcParenR" startAt="3"/>
            </a:pPr>
            <a:endParaRPr lang="nl-NL" sz="2000" dirty="0" smtClean="0">
              <a:solidFill>
                <a:srgbClr val="000000"/>
              </a:solidFill>
            </a:endParaRPr>
          </a:p>
          <a:p>
            <a:pPr algn="l"/>
            <a:endParaRPr lang="nl-NL" sz="2000" dirty="0" smtClean="0">
              <a:solidFill>
                <a:srgbClr val="000000"/>
              </a:solidFill>
            </a:endParaRPr>
          </a:p>
        </p:txBody>
      </p:sp>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dirty="0">
                <a:solidFill>
                  <a:srgbClr val="000000"/>
                </a:solidFill>
              </a:rPr>
              <a:t>Quiz</a:t>
            </a:r>
            <a:endParaRPr lang="nl-NL" sz="2500" dirty="0">
              <a:solidFill>
                <a:srgbClr val="000000"/>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solidFill>
                <a:srgbClr val="000000"/>
              </a:solidFill>
            </a:endParaRPr>
          </a:p>
        </p:txBody>
      </p:sp>
      <p:sp>
        <p:nvSpPr>
          <p:cNvPr id="18443" name="Rectangle 10"/>
          <p:cNvSpPr>
            <a:spLocks noChangeArrowheads="1"/>
          </p:cNvSpPr>
          <p:nvPr/>
        </p:nvSpPr>
        <p:spPr bwMode="auto">
          <a:xfrm>
            <a:off x="152400" y="2348880"/>
            <a:ext cx="4671219" cy="2448272"/>
          </a:xfrm>
          <a:prstGeom prst="rect">
            <a:avLst/>
          </a:prstGeom>
          <a:noFill/>
          <a:ln w="38100">
            <a:solidFill>
              <a:srgbClr val="00FF00"/>
            </a:solidFill>
            <a:miter lim="800000"/>
            <a:headEnd/>
            <a:tailEnd/>
          </a:ln>
        </p:spPr>
        <p:txBody>
          <a:bodyPr wrap="none" anchor="ctr">
            <a:prstTxWarp prst="textNoShape">
              <a:avLst/>
            </a:prstTxWarp>
          </a:bodyPr>
          <a:lstStyle/>
          <a:p>
            <a:endParaRPr lang="nl-NL">
              <a:solidFill>
                <a:srgbClr val="000000"/>
              </a:solidFill>
            </a:endParaRPr>
          </a:p>
        </p:txBody>
      </p:sp>
      <p:pic>
        <p:nvPicPr>
          <p:cNvPr id="6" name="Picture 7" descr="Figure_40_09"/>
          <p:cNvPicPr>
            <a:picLocks noChangeAspect="1" noChangeArrowheads="1"/>
          </p:cNvPicPr>
          <p:nvPr/>
        </p:nvPicPr>
        <p:blipFill>
          <a:blip r:embed="rId2"/>
          <a:srcRect/>
          <a:stretch>
            <a:fillRect/>
          </a:stretch>
        </p:blipFill>
        <p:spPr bwMode="auto">
          <a:xfrm>
            <a:off x="5279006" y="4797152"/>
            <a:ext cx="3685482" cy="2664297"/>
          </a:xfrm>
          <a:prstGeom prst="rect">
            <a:avLst/>
          </a:prstGeom>
          <a:noFill/>
        </p:spPr>
      </p:pic>
      <p:pic>
        <p:nvPicPr>
          <p:cNvPr id="7" name="Picture 7" descr="Figure_40_08"/>
          <p:cNvPicPr>
            <a:picLocks noChangeAspect="1" noChangeArrowheads="1"/>
          </p:cNvPicPr>
          <p:nvPr/>
        </p:nvPicPr>
        <p:blipFill>
          <a:blip r:embed="rId3"/>
          <a:srcRect/>
          <a:stretch>
            <a:fillRect/>
          </a:stretch>
        </p:blipFill>
        <p:spPr bwMode="auto">
          <a:xfrm>
            <a:off x="1444649" y="2492896"/>
            <a:ext cx="3160954" cy="2203888"/>
          </a:xfrm>
          <a:prstGeom prst="rect">
            <a:avLst/>
          </a:prstGeom>
          <a:noFill/>
        </p:spPr>
      </p:pic>
      <p:pic>
        <p:nvPicPr>
          <p:cNvPr id="8" name="Picture 7" descr="Figure_40_07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1340768"/>
            <a:ext cx="2216282" cy="266429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04800" y="5943600"/>
            <a:ext cx="4114800" cy="707886"/>
          </a:xfrm>
          <a:prstGeom prst="rect">
            <a:avLst/>
          </a:prstGeom>
        </p:spPr>
        <p:txBody>
          <a:bodyPr wrap="square">
            <a:spAutoFit/>
          </a:bodyPr>
          <a:lstStyle/>
          <a:p>
            <a:r>
              <a:rPr lang="nl-NL" sz="2000" dirty="0" smtClean="0">
                <a:solidFill>
                  <a:srgbClr val="000000"/>
                </a:solidFill>
              </a:rPr>
              <a:t>Ordegrootte werkingsafstand </a:t>
            </a:r>
            <a:r>
              <a:rPr lang="nl-NL" sz="2000" dirty="0" err="1" smtClean="0">
                <a:solidFill>
                  <a:srgbClr val="000000"/>
                </a:solidFill>
              </a:rPr>
              <a:t>VanderWaalskrachten</a:t>
            </a:r>
            <a:r>
              <a:rPr lang="nl-NL" sz="2000" dirty="0" smtClean="0">
                <a:solidFill>
                  <a:srgbClr val="000000"/>
                </a:solidFill>
              </a:rPr>
              <a:t>: Å</a:t>
            </a:r>
          </a:p>
        </p:txBody>
      </p:sp>
    </p:spTree>
    <p:extLst>
      <p:ext uri="{BB962C8B-B14F-4D97-AF65-F5344CB8AC3E}">
        <p14:creationId xmlns:p14="http://schemas.microsoft.com/office/powerpoint/2010/main" val="305900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3" grpId="0" animBg="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684213" y="828675"/>
            <a:ext cx="8278812" cy="5876925"/>
          </a:xfrm>
          <a:prstGeom prst="rect">
            <a:avLst/>
          </a:prstGeom>
          <a:noFill/>
          <a:ln w="9525">
            <a:noFill/>
            <a:miter lim="800000"/>
            <a:headEnd/>
            <a:tailEnd/>
          </a:ln>
        </p:spPr>
        <p:txBody>
          <a:bodyPr>
            <a:prstTxWarp prst="textNoShape">
              <a:avLst/>
            </a:prstTxWarp>
          </a:bodyPr>
          <a:lstStyle/>
          <a:p>
            <a:pPr algn="l"/>
            <a:r>
              <a:rPr lang="nl-NL" sz="2000" dirty="0" smtClean="0"/>
              <a:t>Waarom is de </a:t>
            </a:r>
            <a:r>
              <a:rPr lang="nl-NL" sz="2000" dirty="0" err="1" smtClean="0"/>
              <a:t>H-binding</a:t>
            </a:r>
            <a:r>
              <a:rPr lang="nl-NL" sz="2000" dirty="0" smtClean="0"/>
              <a:t> de sterkste van der </a:t>
            </a:r>
            <a:r>
              <a:rPr lang="nl-NL" sz="2000" dirty="0" err="1" smtClean="0"/>
              <a:t>Waalsbinding</a:t>
            </a:r>
            <a:r>
              <a:rPr lang="nl-NL" sz="2000" dirty="0" smtClean="0"/>
              <a:t>?					</a:t>
            </a:r>
          </a:p>
          <a:p>
            <a:pPr algn="l"/>
            <a:endParaRPr lang="nl-NL" sz="2000" dirty="0" smtClean="0"/>
          </a:p>
          <a:p>
            <a:pPr algn="l"/>
            <a:endParaRPr lang="nl-NL" sz="2000" dirty="0"/>
          </a:p>
          <a:p>
            <a:pPr algn="l"/>
            <a:r>
              <a:rPr lang="nl-NL" sz="2000" dirty="0"/>
              <a:t>a) </a:t>
            </a:r>
            <a:r>
              <a:rPr lang="nl-NL" sz="2000" dirty="0" smtClean="0"/>
              <a:t>  </a:t>
            </a:r>
            <a:r>
              <a:rPr lang="nl-NL" sz="2000" b="1" i="1" dirty="0" err="1" smtClean="0"/>
              <a:t>e</a:t>
            </a:r>
            <a:r>
              <a:rPr lang="nl-NL" sz="2000" b="1" i="1" baseline="30000" dirty="0" smtClean="0"/>
              <a:t>-</a:t>
            </a:r>
            <a:r>
              <a:rPr lang="nl-NL" sz="2000" dirty="0" smtClean="0"/>
              <a:t> wordt over een kleinere oppervlakte ‘uitgesmeerd’.</a:t>
            </a:r>
          </a:p>
          <a:p>
            <a:pPr algn="l"/>
            <a:endParaRPr lang="nl-NL" sz="2000" dirty="0" smtClean="0"/>
          </a:p>
          <a:p>
            <a:pPr marL="457200" indent="-457200" algn="l">
              <a:buAutoNum type="alphaLcParenR" startAt="2"/>
            </a:pPr>
            <a:r>
              <a:rPr lang="nl-NL" sz="2000" dirty="0" smtClean="0"/>
              <a:t>kernlading wordt slechts afgeschermd door 1</a:t>
            </a:r>
            <a:r>
              <a:rPr lang="nl-NL" sz="2000" b="1" i="1" dirty="0" smtClean="0"/>
              <a:t>e</a:t>
            </a:r>
            <a:r>
              <a:rPr lang="nl-NL" sz="2000" b="1" i="1" baseline="30000" dirty="0" smtClean="0"/>
              <a:t>-</a:t>
            </a:r>
            <a:r>
              <a:rPr lang="nl-NL" sz="2000" dirty="0" smtClean="0"/>
              <a:t>.</a:t>
            </a:r>
            <a:endParaRPr lang="nl-NL" sz="2000" b="1" i="1" baseline="30000" dirty="0" smtClean="0"/>
          </a:p>
          <a:p>
            <a:pPr marL="457200" indent="-457200" algn="l">
              <a:buAutoNum type="alphaLcParenR" startAt="2"/>
            </a:pPr>
            <a:endParaRPr lang="nl-NL" sz="2000" dirty="0" smtClean="0"/>
          </a:p>
          <a:p>
            <a:pPr marL="457200" indent="-457200" algn="l">
              <a:buAutoNum type="alphaLcParenR" startAt="3"/>
            </a:pPr>
            <a:r>
              <a:rPr lang="nl-NL" sz="2000" dirty="0" smtClean="0"/>
              <a:t>Andere moleculen kunnen het dichtst naderen.</a:t>
            </a:r>
          </a:p>
          <a:p>
            <a:pPr marL="457200" indent="-457200" algn="l"/>
            <a:endParaRPr lang="nl-NL" sz="2000" dirty="0" smtClean="0"/>
          </a:p>
        </p:txBody>
      </p:sp>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dirty="0">
                <a:solidFill>
                  <a:schemeClr val="tx2"/>
                </a:solidFill>
              </a:rPr>
              <a:t>Quiz</a:t>
            </a:r>
            <a:endParaRPr lang="nl-NL" sz="25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18443" name="Rectangle 10"/>
          <p:cNvSpPr>
            <a:spLocks noChangeArrowheads="1"/>
          </p:cNvSpPr>
          <p:nvPr/>
        </p:nvSpPr>
        <p:spPr bwMode="auto">
          <a:xfrm>
            <a:off x="152400" y="3254375"/>
            <a:ext cx="8747125" cy="479425"/>
          </a:xfrm>
          <a:prstGeom prst="rect">
            <a:avLst/>
          </a:prstGeom>
          <a:noFill/>
          <a:ln w="38100">
            <a:solidFill>
              <a:srgbClr val="00FF00"/>
            </a:solidFill>
            <a:miter lim="800000"/>
            <a:headEnd/>
            <a:tailEnd/>
          </a:ln>
        </p:spPr>
        <p:txBody>
          <a:bodyPr wrap="none" anchor="ctr">
            <a:prstTxWarp prst="textNoShape">
              <a:avLst/>
            </a:prstTxWarp>
          </a:bodyPr>
          <a:lstStyle/>
          <a:p>
            <a:endParaRPr lang="nl-NL"/>
          </a:p>
        </p:txBody>
      </p:sp>
      <p:pic>
        <p:nvPicPr>
          <p:cNvPr id="7" name="Picture 6"/>
          <p:cNvPicPr>
            <a:picLocks noChangeAspect="1"/>
          </p:cNvPicPr>
          <p:nvPr/>
        </p:nvPicPr>
        <p:blipFill>
          <a:blip r:embed="rId2"/>
          <a:stretch>
            <a:fillRect/>
          </a:stretch>
        </p:blipFill>
        <p:spPr>
          <a:xfrm>
            <a:off x="2209800" y="4267200"/>
            <a:ext cx="1718733" cy="1752600"/>
          </a:xfrm>
          <a:prstGeom prst="rect">
            <a:avLst/>
          </a:prstGeom>
        </p:spPr>
      </p:pic>
      <p:pic>
        <p:nvPicPr>
          <p:cNvPr id="8" name="Picture 7"/>
          <p:cNvPicPr>
            <a:picLocks noChangeAspect="1"/>
          </p:cNvPicPr>
          <p:nvPr/>
        </p:nvPicPr>
        <p:blipFill>
          <a:blip r:embed="rId3"/>
          <a:stretch>
            <a:fillRect/>
          </a:stretch>
        </p:blipFill>
        <p:spPr>
          <a:xfrm>
            <a:off x="5943600" y="4038600"/>
            <a:ext cx="2616776" cy="2597150"/>
          </a:xfrm>
          <a:prstGeom prst="rect">
            <a:avLst/>
          </a:prstGeom>
        </p:spPr>
      </p:pic>
      <p:sp>
        <p:nvSpPr>
          <p:cNvPr id="9" name="Rectangle 8"/>
          <p:cNvSpPr/>
          <p:nvPr/>
        </p:nvSpPr>
        <p:spPr>
          <a:xfrm>
            <a:off x="-457200" y="6273224"/>
            <a:ext cx="4114800" cy="584776"/>
          </a:xfrm>
          <a:prstGeom prst="rect">
            <a:avLst/>
          </a:prstGeom>
        </p:spPr>
        <p:txBody>
          <a:bodyPr wrap="square">
            <a:spAutoFit/>
          </a:bodyPr>
          <a:lstStyle/>
          <a:p>
            <a:r>
              <a:rPr lang="nl-NL" sz="1600" dirty="0" smtClean="0"/>
              <a:t>Ordegrootte werkingsafstand </a:t>
            </a:r>
            <a:r>
              <a:rPr lang="nl-NL" sz="1600" dirty="0" err="1" smtClean="0"/>
              <a:t>VanderWaalskrachten</a:t>
            </a:r>
            <a:r>
              <a:rPr lang="nl-NL" sz="1600" dirty="0" smtClean="0"/>
              <a:t>: Å</a:t>
            </a:r>
          </a:p>
        </p:txBody>
      </p:sp>
    </p:spTree>
    <p:extLst>
      <p:ext uri="{BB962C8B-B14F-4D97-AF65-F5344CB8AC3E}">
        <p14:creationId xmlns:p14="http://schemas.microsoft.com/office/powerpoint/2010/main" val="374257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3" grpId="0" animBg="1"/>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en-US" dirty="0" smtClean="0">
                <a:solidFill>
                  <a:srgbClr val="000000"/>
                </a:solidFill>
              </a:rPr>
              <a:t>Van der </a:t>
            </a:r>
            <a:r>
              <a:rPr lang="en-US" dirty="0" err="1" smtClean="0">
                <a:solidFill>
                  <a:srgbClr val="000000"/>
                </a:solidFill>
              </a:rPr>
              <a:t>Waalsbinding</a:t>
            </a:r>
            <a:r>
              <a:rPr lang="en-US" dirty="0" smtClean="0">
                <a:solidFill>
                  <a:srgbClr val="000000"/>
                </a:solidFill>
              </a:rPr>
              <a:t> </a:t>
            </a:r>
            <a:endParaRPr lang="nl-NL" dirty="0">
              <a:solidFill>
                <a:srgbClr val="000000"/>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solidFill>
                <a:srgbClr val="000000"/>
              </a:solidFill>
            </a:endParaRPr>
          </a:p>
        </p:txBody>
      </p:sp>
      <p:pic>
        <p:nvPicPr>
          <p:cNvPr id="5" name="Picture 4"/>
          <p:cNvPicPr>
            <a:picLocks noChangeAspect="1"/>
          </p:cNvPicPr>
          <p:nvPr/>
        </p:nvPicPr>
        <p:blipFill>
          <a:blip r:embed="rId3"/>
          <a:stretch>
            <a:fillRect/>
          </a:stretch>
        </p:blipFill>
        <p:spPr>
          <a:xfrm>
            <a:off x="609600" y="762000"/>
            <a:ext cx="4343400" cy="4343400"/>
          </a:xfrm>
          <a:prstGeom prst="rect">
            <a:avLst/>
          </a:prstGeom>
        </p:spPr>
      </p:pic>
      <p:pic>
        <p:nvPicPr>
          <p:cNvPr id="6" name="Picture 5"/>
          <p:cNvPicPr>
            <a:picLocks noChangeAspect="1"/>
          </p:cNvPicPr>
          <p:nvPr/>
        </p:nvPicPr>
        <p:blipFill>
          <a:blip r:embed="rId4"/>
          <a:stretch>
            <a:fillRect/>
          </a:stretch>
        </p:blipFill>
        <p:spPr>
          <a:xfrm>
            <a:off x="5943600" y="914400"/>
            <a:ext cx="2612056" cy="2934209"/>
          </a:xfrm>
          <a:prstGeom prst="rect">
            <a:avLst/>
          </a:prstGeom>
        </p:spPr>
      </p:pic>
      <p:pic>
        <p:nvPicPr>
          <p:cNvPr id="7" name="Picture 6"/>
          <p:cNvPicPr>
            <a:picLocks noChangeAspect="1"/>
          </p:cNvPicPr>
          <p:nvPr/>
        </p:nvPicPr>
        <p:blipFill>
          <a:blip r:embed="rId5"/>
          <a:stretch>
            <a:fillRect/>
          </a:stretch>
        </p:blipFill>
        <p:spPr>
          <a:xfrm>
            <a:off x="5867400" y="4191000"/>
            <a:ext cx="997331" cy="2590800"/>
          </a:xfrm>
          <a:prstGeom prst="rect">
            <a:avLst/>
          </a:prstGeom>
        </p:spPr>
      </p:pic>
      <p:pic>
        <p:nvPicPr>
          <p:cNvPr id="11" name="Picture 10"/>
          <p:cNvPicPr>
            <a:picLocks noChangeAspect="1"/>
          </p:cNvPicPr>
          <p:nvPr/>
        </p:nvPicPr>
        <p:blipFill>
          <a:blip r:embed="rId6"/>
          <a:stretch>
            <a:fillRect/>
          </a:stretch>
        </p:blipFill>
        <p:spPr>
          <a:xfrm>
            <a:off x="6989570" y="4191000"/>
            <a:ext cx="1551561" cy="2609850"/>
          </a:xfrm>
          <a:prstGeom prst="rect">
            <a:avLst/>
          </a:prstGeom>
        </p:spPr>
      </p:pic>
      <p:sp>
        <p:nvSpPr>
          <p:cNvPr id="12" name="Rectangle 11"/>
          <p:cNvSpPr/>
          <p:nvPr/>
        </p:nvSpPr>
        <p:spPr>
          <a:xfrm>
            <a:off x="773338" y="5410200"/>
            <a:ext cx="3801041" cy="923330"/>
          </a:xfrm>
          <a:prstGeom prst="rect">
            <a:avLst/>
          </a:prstGeom>
        </p:spPr>
        <p:txBody>
          <a:bodyPr wrap="none">
            <a:spAutoFit/>
          </a:bodyPr>
          <a:lstStyle/>
          <a:p>
            <a:r>
              <a:rPr lang="en-US" sz="1800" dirty="0" smtClean="0">
                <a:solidFill>
                  <a:srgbClr val="000000"/>
                </a:solidFill>
              </a:rPr>
              <a:t>L </a:t>
            </a:r>
            <a:r>
              <a:rPr lang="en-US" sz="1800" dirty="0" err="1" smtClean="0">
                <a:solidFill>
                  <a:srgbClr val="000000"/>
                </a:solidFill>
              </a:rPr>
              <a:t>Qu</a:t>
            </a:r>
            <a:r>
              <a:rPr lang="en-US" sz="1800" dirty="0" smtClean="0">
                <a:solidFill>
                  <a:srgbClr val="000000"/>
                </a:solidFill>
              </a:rPr>
              <a:t> </a:t>
            </a:r>
            <a:r>
              <a:rPr lang="en-US" sz="1800" i="1" dirty="0" smtClean="0">
                <a:solidFill>
                  <a:srgbClr val="000000"/>
                </a:solidFill>
              </a:rPr>
              <a:t>et al, Science, 2008, </a:t>
            </a:r>
            <a:r>
              <a:rPr lang="en-US" sz="1800" b="1" i="1" dirty="0" smtClean="0">
                <a:solidFill>
                  <a:srgbClr val="000000"/>
                </a:solidFill>
              </a:rPr>
              <a:t>322, 238</a:t>
            </a:r>
            <a:endParaRPr lang="en-US" sz="1800" dirty="0" smtClean="0">
              <a:solidFill>
                <a:srgbClr val="000000"/>
              </a:solidFill>
            </a:endParaRPr>
          </a:p>
          <a:p>
            <a:r>
              <a:rPr lang="en-US" sz="1800" dirty="0" smtClean="0">
                <a:solidFill>
                  <a:srgbClr val="000000"/>
                </a:solidFill>
              </a:rPr>
              <a:t>3 cm</a:t>
            </a:r>
            <a:r>
              <a:rPr lang="en-US" sz="1800" baseline="30000" dirty="0" smtClean="0">
                <a:solidFill>
                  <a:srgbClr val="000000"/>
                </a:solidFill>
              </a:rPr>
              <a:t>2</a:t>
            </a:r>
            <a:r>
              <a:rPr lang="en-US" sz="1800" dirty="0" smtClean="0">
                <a:solidFill>
                  <a:srgbClr val="000000"/>
                </a:solidFill>
              </a:rPr>
              <a:t> </a:t>
            </a:r>
            <a:r>
              <a:rPr lang="en-US" sz="1800" dirty="0" err="1" smtClean="0">
                <a:solidFill>
                  <a:srgbClr val="000000"/>
                </a:solidFill>
              </a:rPr>
              <a:t>nano-tubemateriaal</a:t>
            </a:r>
            <a:r>
              <a:rPr lang="en-US" sz="1800" dirty="0" smtClean="0">
                <a:solidFill>
                  <a:srgbClr val="000000"/>
                </a:solidFill>
              </a:rPr>
              <a:t> </a:t>
            </a:r>
            <a:r>
              <a:rPr lang="en-US" sz="1800" dirty="0" err="1" smtClean="0">
                <a:solidFill>
                  <a:srgbClr val="000000"/>
                </a:solidFill>
                <a:sym typeface="Wingdings"/>
              </a:rPr>
              <a:t></a:t>
            </a:r>
            <a:r>
              <a:rPr lang="en-US" sz="1800" dirty="0" smtClean="0">
                <a:solidFill>
                  <a:srgbClr val="000000"/>
                </a:solidFill>
                <a:sym typeface="Wingdings"/>
              </a:rPr>
              <a:t> </a:t>
            </a:r>
          </a:p>
          <a:p>
            <a:r>
              <a:rPr lang="en-US" sz="1800" dirty="0" err="1" smtClean="0">
                <a:solidFill>
                  <a:srgbClr val="000000"/>
                </a:solidFill>
                <a:sym typeface="Wingdings"/>
              </a:rPr>
              <a:t>houdt</a:t>
            </a:r>
            <a:r>
              <a:rPr lang="en-US" sz="1800" dirty="0" smtClean="0">
                <a:solidFill>
                  <a:srgbClr val="000000"/>
                </a:solidFill>
                <a:sym typeface="Wingdings"/>
              </a:rPr>
              <a:t> </a:t>
            </a:r>
            <a:r>
              <a:rPr lang="en-US" sz="1800" dirty="0" smtClean="0">
                <a:solidFill>
                  <a:srgbClr val="000000"/>
                </a:solidFill>
              </a:rPr>
              <a:t>150 kg</a:t>
            </a:r>
            <a:endParaRPr lang="en-US" sz="1800" dirty="0">
              <a:solidFill>
                <a:srgbClr val="000000"/>
              </a:solidFill>
            </a:endParaRPr>
          </a:p>
        </p:txBody>
      </p:sp>
      <p:sp>
        <p:nvSpPr>
          <p:cNvPr id="9" name="Rectangle 8"/>
          <p:cNvSpPr/>
          <p:nvPr/>
        </p:nvSpPr>
        <p:spPr>
          <a:xfrm>
            <a:off x="304800" y="6400800"/>
            <a:ext cx="4572000" cy="984885"/>
          </a:xfrm>
          <a:prstGeom prst="rect">
            <a:avLst/>
          </a:prstGeom>
        </p:spPr>
        <p:txBody>
          <a:bodyPr>
            <a:spAutoFit/>
          </a:bodyPr>
          <a:lstStyle/>
          <a:p>
            <a:r>
              <a:rPr lang="en-US" sz="1200" dirty="0" smtClean="0">
                <a:solidFill>
                  <a:srgbClr val="000000"/>
                </a:solidFill>
                <a:hlinkClick r:id=""/>
              </a:rPr>
              <a:t>http://www.youtube.com/watch?v=hzFQ6LefGCo</a:t>
            </a:r>
          </a:p>
          <a:p>
            <a:r>
              <a:rPr lang="en-US" sz="1200" dirty="0" smtClean="0">
                <a:solidFill>
                  <a:srgbClr val="000000"/>
                </a:solidFill>
                <a:hlinkClick r:id=""/>
              </a:rPr>
              <a:t>http://www.dailymail.co.uk/sciencetech/article-2532664/Rise-lizard-bots-Gecko-like-machines-stick-surfaces-space-soon-crawling-satellites.html</a:t>
            </a:r>
            <a:endParaRPr lang="en-US" sz="1200" dirty="0" smtClean="0">
              <a:solidFill>
                <a:srgbClr val="000000"/>
              </a:solidFill>
            </a:endParaRPr>
          </a:p>
          <a:p>
            <a:endParaRPr lang="en-US" sz="1000" dirty="0">
              <a:solidFill>
                <a:srgbClr val="000000"/>
              </a:solidFill>
            </a:endParaRPr>
          </a:p>
        </p:txBody>
      </p:sp>
      <p:sp>
        <p:nvSpPr>
          <p:cNvPr id="10" name="Rectangle 9"/>
          <p:cNvSpPr/>
          <p:nvPr/>
        </p:nvSpPr>
        <p:spPr>
          <a:xfrm>
            <a:off x="-4572000" y="4495800"/>
            <a:ext cx="4572000" cy="1938992"/>
          </a:xfrm>
          <a:prstGeom prst="rect">
            <a:avLst/>
          </a:prstGeom>
        </p:spPr>
        <p:txBody>
          <a:bodyPr>
            <a:spAutoFit/>
          </a:bodyPr>
          <a:lstStyle/>
          <a:p>
            <a:r>
              <a:rPr lang="en-US" b="1" dirty="0" smtClean="0">
                <a:solidFill>
                  <a:srgbClr val="000000"/>
                </a:solidFill>
              </a:rPr>
              <a:t>Using Lasers to Create Super-hydrophobic Materials</a:t>
            </a:r>
            <a:r>
              <a:rPr lang="en-US" dirty="0" smtClean="0">
                <a:solidFill>
                  <a:srgbClr val="000000"/>
                </a:solidFill>
              </a:rPr>
              <a:t>:</a:t>
            </a:r>
          </a:p>
          <a:p>
            <a:r>
              <a:rPr lang="en-US" dirty="0" smtClean="0">
                <a:solidFill>
                  <a:srgbClr val="000000"/>
                </a:solidFill>
                <a:hlinkClick r:id="rId7"/>
              </a:rPr>
              <a:t>https://www.youtube.com/watch?v=FLegmQ8_dHg</a:t>
            </a:r>
            <a:endParaRPr lang="en-US" dirty="0" smtClean="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20565074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3"/>
          <p:cNvSpPr txBox="1">
            <a:spLocks noChangeArrowheads="1"/>
          </p:cNvSpPr>
          <p:nvPr/>
        </p:nvSpPr>
        <p:spPr bwMode="auto">
          <a:xfrm>
            <a:off x="739080" y="963305"/>
            <a:ext cx="8153400" cy="1477328"/>
          </a:xfrm>
          <a:prstGeom prst="rect">
            <a:avLst/>
          </a:prstGeom>
          <a:noFill/>
          <a:ln w="9525">
            <a:noFill/>
            <a:miter lim="800000"/>
            <a:headEnd/>
            <a:tailEnd/>
          </a:ln>
          <a:effectLst/>
        </p:spPr>
        <p:txBody>
          <a:bodyPr>
            <a:prstTxWarp prst="textNoShape">
              <a:avLst/>
            </a:prstTxWarp>
            <a:spAutoFit/>
          </a:bodyPr>
          <a:lstStyle/>
          <a:p>
            <a:pPr algn="l">
              <a:spcBef>
                <a:spcPct val="50000"/>
              </a:spcBef>
            </a:pPr>
            <a:r>
              <a:rPr lang="nl-NL" sz="2000" dirty="0" smtClean="0">
                <a:solidFill>
                  <a:srgbClr val="333399"/>
                </a:solidFill>
              </a:rPr>
              <a:t>Doordat e</a:t>
            </a:r>
            <a:r>
              <a:rPr lang="nl-NL" sz="2000" baseline="30000" dirty="0" smtClean="0">
                <a:solidFill>
                  <a:srgbClr val="333399"/>
                </a:solidFill>
              </a:rPr>
              <a:t>-</a:t>
            </a:r>
            <a:r>
              <a:rPr lang="nl-NL" sz="2000" dirty="0" smtClean="0">
                <a:solidFill>
                  <a:srgbClr val="333399"/>
                </a:solidFill>
              </a:rPr>
              <a:t>-banen gaan overlappen, veranderen de energieniveaus. </a:t>
            </a:r>
          </a:p>
          <a:p>
            <a:pPr algn="l">
              <a:spcBef>
                <a:spcPct val="50000"/>
              </a:spcBef>
            </a:pPr>
            <a:r>
              <a:rPr lang="nl-NL" sz="2000" dirty="0" smtClean="0">
                <a:solidFill>
                  <a:srgbClr val="333399"/>
                </a:solidFill>
              </a:rPr>
              <a:t>Er komen bovendien energieniveaus bij  (de niveaus splitsen op)         	door rotaties en vibraties 							  </a:t>
            </a:r>
            <a:r>
              <a:rPr lang="nl-NL" sz="2000" dirty="0" smtClean="0">
                <a:solidFill>
                  <a:srgbClr val="333399"/>
                </a:solidFill>
                <a:sym typeface="Wingdings" panose="05000000000000000000" pitchFamily="2" charset="2"/>
              </a:rPr>
              <a:t></a:t>
            </a:r>
            <a:r>
              <a:rPr lang="nl-NL" sz="2000" dirty="0" smtClean="0">
                <a:solidFill>
                  <a:srgbClr val="333399"/>
                </a:solidFill>
              </a:rPr>
              <a:t> </a:t>
            </a:r>
            <a:r>
              <a:rPr lang="nl-NL" sz="1800" dirty="0" smtClean="0">
                <a:solidFill>
                  <a:srgbClr val="333399"/>
                </a:solidFill>
              </a:rPr>
              <a:t> </a:t>
            </a:r>
            <a:r>
              <a:rPr lang="nl-NL" sz="2000" dirty="0" smtClean="0">
                <a:solidFill>
                  <a:srgbClr val="333399"/>
                </a:solidFill>
              </a:rPr>
              <a:t>resultaat: ‘banden’ met energieniveaus.</a:t>
            </a:r>
            <a:endParaRPr lang="nl-NL" sz="2000" dirty="0">
              <a:solidFill>
                <a:srgbClr val="333399"/>
              </a:solidFill>
            </a:endParaRPr>
          </a:p>
        </p:txBody>
      </p:sp>
      <p:pic>
        <p:nvPicPr>
          <p:cNvPr id="37895" name="Picture 7" descr="Figure_40_15"/>
          <p:cNvPicPr>
            <a:picLocks noChangeAspect="1" noChangeArrowheads="1"/>
          </p:cNvPicPr>
          <p:nvPr/>
        </p:nvPicPr>
        <p:blipFill>
          <a:blip r:embed="rId3"/>
          <a:srcRect/>
          <a:stretch>
            <a:fillRect/>
          </a:stretch>
        </p:blipFill>
        <p:spPr bwMode="auto">
          <a:xfrm>
            <a:off x="2209800" y="3114675"/>
            <a:ext cx="4572000" cy="3514725"/>
          </a:xfrm>
          <a:prstGeom prst="rect">
            <a:avLst/>
          </a:prstGeom>
          <a:noFill/>
        </p:spPr>
      </p:pic>
      <p:sp>
        <p:nvSpPr>
          <p:cNvPr id="5"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solidFill>
                <a:srgbClr val="000000"/>
              </a:solidFill>
            </a:endParaRPr>
          </a:p>
        </p:txBody>
      </p:sp>
      <p:sp>
        <p:nvSpPr>
          <p:cNvPr id="6"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en-US" dirty="0" smtClean="0">
                <a:solidFill>
                  <a:schemeClr val="tx2"/>
                </a:solidFill>
              </a:rPr>
              <a:t>§</a:t>
            </a:r>
            <a:r>
              <a:rPr lang="nl-NL" dirty="0">
                <a:solidFill>
                  <a:srgbClr val="000000"/>
                </a:solidFill>
              </a:rPr>
              <a:t>40.4   </a:t>
            </a:r>
            <a:r>
              <a:rPr lang="nl-NL" dirty="0" smtClean="0">
                <a:solidFill>
                  <a:srgbClr val="000000"/>
                </a:solidFill>
              </a:rPr>
              <a:t>Moleculaire spectra</a:t>
            </a:r>
            <a:endParaRPr lang="nl-NL" dirty="0">
              <a:solidFill>
                <a:srgbClr val="000000"/>
              </a:solidFill>
            </a:endParaRPr>
          </a:p>
        </p:txBody>
      </p:sp>
    </p:spTree>
    <p:extLst>
      <p:ext uri="{BB962C8B-B14F-4D97-AF65-F5344CB8AC3E}">
        <p14:creationId xmlns:p14="http://schemas.microsoft.com/office/powerpoint/2010/main" val="24688923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927" t="7925" b="-7925"/>
          <a:stretch/>
        </p:blipFill>
        <p:spPr bwMode="auto">
          <a:xfrm>
            <a:off x="1043608" y="1260000"/>
            <a:ext cx="7046218" cy="534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9540552" y="5461089"/>
            <a:ext cx="4572000" cy="1938992"/>
          </a:xfrm>
          <a:prstGeom prst="rect">
            <a:avLst/>
          </a:prstGeom>
        </p:spPr>
        <p:txBody>
          <a:bodyPr>
            <a:spAutoFit/>
          </a:bodyPr>
          <a:lstStyle/>
          <a:p>
            <a:r>
              <a:rPr lang="en-US" dirty="0">
                <a:solidFill>
                  <a:srgbClr val="000000"/>
                </a:solidFill>
                <a:hlinkClick r:id="rId4"/>
              </a:rPr>
              <a:t>http://pcwww.liv.ac.uk/~</a:t>
            </a:r>
            <a:r>
              <a:rPr lang="en-US" dirty="0" smtClean="0">
                <a:solidFill>
                  <a:srgbClr val="000000"/>
                </a:solidFill>
                <a:hlinkClick r:id="rId4"/>
              </a:rPr>
              <a:t>awolski/Teaching/Liverpool/PHYS393/StatisticalPhysics-Part3-Handout.pdf</a:t>
            </a:r>
            <a:endParaRPr lang="en-US" dirty="0" smtClean="0">
              <a:solidFill>
                <a:srgbClr val="000000"/>
              </a:solidFill>
            </a:endParaRPr>
          </a:p>
          <a:p>
            <a:endParaRPr lang="en-US" dirty="0">
              <a:solidFill>
                <a:srgbClr val="00000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24528" y="0"/>
            <a:ext cx="3844033" cy="4124327"/>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416" y="5905500"/>
            <a:ext cx="6286500" cy="1905000"/>
          </a:xfrm>
          <a:prstGeom prst="rect">
            <a:avLst/>
          </a:prstGeom>
        </p:spPr>
      </p:pic>
      <p:sp>
        <p:nvSpPr>
          <p:cNvPr id="8"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en-US" dirty="0" smtClean="0">
                <a:solidFill>
                  <a:schemeClr val="tx2"/>
                </a:solidFill>
              </a:rPr>
              <a:t>§</a:t>
            </a:r>
            <a:r>
              <a:rPr lang="nl-NL" dirty="0" smtClean="0">
                <a:solidFill>
                  <a:srgbClr val="000000"/>
                </a:solidFill>
              </a:rPr>
              <a:t>40.4   Extra vrijheidsgraden </a:t>
            </a:r>
            <a:r>
              <a:rPr lang="nl-NL" dirty="0">
                <a:solidFill>
                  <a:srgbClr val="000000"/>
                </a:solidFill>
              </a:rPr>
              <a:t>van een </a:t>
            </a:r>
            <a:r>
              <a:rPr lang="nl-NL" dirty="0" smtClean="0">
                <a:solidFill>
                  <a:srgbClr val="000000"/>
                </a:solidFill>
              </a:rPr>
              <a:t>molecuul</a:t>
            </a:r>
            <a:endParaRPr lang="nl-NL" dirty="0">
              <a:solidFill>
                <a:srgbClr val="000000"/>
              </a:solidFill>
            </a:endParaRPr>
          </a:p>
        </p:txBody>
      </p:sp>
      <p:sp>
        <p:nvSpPr>
          <p:cNvPr id="9"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10809332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ext Box 3"/>
          <p:cNvSpPr txBox="1">
            <a:spLocks noChangeArrowheads="1"/>
          </p:cNvSpPr>
          <p:nvPr/>
        </p:nvSpPr>
        <p:spPr bwMode="auto">
          <a:xfrm>
            <a:off x="4953000" y="1621249"/>
            <a:ext cx="3810000" cy="101566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333399"/>
                </a:solidFill>
              </a:rPr>
              <a:t>A diatomic molecule can rotate around a vertical axis. The rotational energy is quantized.</a:t>
            </a:r>
          </a:p>
        </p:txBody>
      </p:sp>
      <p:sp>
        <p:nvSpPr>
          <p:cNvPr id="36869" name="Rectangle 5"/>
          <p:cNvSpPr>
            <a:spLocks noGrp="1" noChangeArrowheads="1"/>
          </p:cNvSpPr>
          <p:nvPr>
            <p:ph type="title"/>
          </p:nvPr>
        </p:nvSpPr>
        <p:spPr/>
        <p:txBody>
          <a:bodyPr/>
          <a:lstStyle/>
          <a:p>
            <a:r>
              <a:rPr lang="en-US" sz="2800" dirty="0"/>
              <a:t>40.4 Molecular Spectra</a:t>
            </a:r>
          </a:p>
        </p:txBody>
      </p:sp>
      <p:pic>
        <p:nvPicPr>
          <p:cNvPr id="36871" name="Picture 7" descr="Figure_40_16"/>
          <p:cNvPicPr>
            <a:picLocks noChangeAspect="1" noChangeArrowheads="1"/>
          </p:cNvPicPr>
          <p:nvPr/>
        </p:nvPicPr>
        <p:blipFill>
          <a:blip r:embed="rId3"/>
          <a:srcRect/>
          <a:stretch>
            <a:fillRect/>
          </a:stretch>
        </p:blipFill>
        <p:spPr bwMode="auto">
          <a:xfrm>
            <a:off x="467544" y="940296"/>
            <a:ext cx="3562965" cy="4864968"/>
          </a:xfrm>
          <a:prstGeom prst="rect">
            <a:avLst/>
          </a:prstGeom>
          <a:noFill/>
        </p:spPr>
      </p:pic>
      <p:pic>
        <p:nvPicPr>
          <p:cNvPr id="6" name="Picture 5"/>
          <p:cNvPicPr>
            <a:picLocks noChangeAspect="1"/>
          </p:cNvPicPr>
          <p:nvPr/>
        </p:nvPicPr>
        <p:blipFill>
          <a:blip r:embed="rId4"/>
          <a:stretch>
            <a:fillRect/>
          </a:stretch>
        </p:blipFill>
        <p:spPr>
          <a:xfrm>
            <a:off x="3810000" y="5562600"/>
            <a:ext cx="5213350" cy="1219200"/>
          </a:xfrm>
          <a:prstGeom prst="rect">
            <a:avLst/>
          </a:prstGeom>
        </p:spPr>
      </p:pic>
      <p:sp>
        <p:nvSpPr>
          <p:cNvPr id="7" name="Text Box 3"/>
          <p:cNvSpPr txBox="1">
            <a:spLocks noChangeArrowheads="1"/>
          </p:cNvSpPr>
          <p:nvPr/>
        </p:nvSpPr>
        <p:spPr bwMode="auto">
          <a:xfrm>
            <a:off x="5334000" y="6412468"/>
            <a:ext cx="609600" cy="369332"/>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1800" dirty="0" smtClean="0">
                <a:solidFill>
                  <a:srgbClr val="FFFFFF"/>
                </a:solidFill>
              </a:rPr>
              <a:t>H</a:t>
            </a:r>
            <a:endParaRPr lang="en-US" sz="1800" baseline="-25000" dirty="0" smtClean="0">
              <a:solidFill>
                <a:srgbClr val="FFFFFF"/>
              </a:solidFill>
            </a:endParaRPr>
          </a:p>
        </p:txBody>
      </p:sp>
      <p:sp>
        <p:nvSpPr>
          <p:cNvPr id="10" name="Text Box 3"/>
          <p:cNvSpPr txBox="1">
            <a:spLocks noChangeArrowheads="1"/>
          </p:cNvSpPr>
          <p:nvPr/>
        </p:nvSpPr>
        <p:spPr bwMode="auto">
          <a:xfrm>
            <a:off x="7926557" y="5595533"/>
            <a:ext cx="609600" cy="369332"/>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1800" dirty="0" smtClean="0">
                <a:solidFill>
                  <a:srgbClr val="FFFFFF"/>
                </a:solidFill>
              </a:rPr>
              <a:t>H</a:t>
            </a:r>
            <a:r>
              <a:rPr lang="en-US" sz="1800" baseline="-25000" dirty="0" smtClean="0">
                <a:solidFill>
                  <a:srgbClr val="FFFFFF"/>
                </a:solidFill>
              </a:rPr>
              <a:t>2</a:t>
            </a:r>
            <a:endParaRPr lang="en-US" sz="1800" baseline="-25000" dirty="0">
              <a:solidFill>
                <a:srgbClr val="FFFFFF"/>
              </a:solidFill>
            </a:endParaRPr>
          </a:p>
        </p:txBody>
      </p:sp>
    </p:spTree>
    <p:extLst>
      <p:ext uri="{BB962C8B-B14F-4D97-AF65-F5344CB8AC3E}">
        <p14:creationId xmlns:p14="http://schemas.microsoft.com/office/powerpoint/2010/main" val="31241259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38200" lvl="1" indent="-381000" algn="l">
              <a:spcBef>
                <a:spcPct val="20000"/>
              </a:spcBef>
              <a:buFontTx/>
              <a:buChar char="•"/>
            </a:pPr>
            <a:r>
              <a:rPr lang="nl-NL" sz="2000" dirty="0" err="1" smtClean="0"/>
              <a:t>HeNe</a:t>
            </a:r>
            <a:r>
              <a:rPr lang="nl-NL" sz="2000" dirty="0" smtClean="0"/>
              <a:t>-laser</a:t>
            </a:r>
            <a:endParaRPr lang="nl-NL" sz="2000" dirty="0"/>
          </a:p>
          <a:p>
            <a:pPr marL="838200" lvl="1" indent="-381000" algn="l">
              <a:spcBef>
                <a:spcPct val="20000"/>
              </a:spcBef>
              <a:buFontTx/>
              <a:buChar char="•"/>
            </a:pPr>
            <a:r>
              <a:rPr lang="en-GB" sz="2000" dirty="0" err="1" smtClean="0"/>
              <a:t>Molecuulbinding</a:t>
            </a:r>
            <a:endParaRPr lang="nl-NL" sz="2000" b="1" dirty="0" smtClean="0"/>
          </a:p>
          <a:p>
            <a:pPr marL="838200" lvl="1" indent="-381000" algn="l">
              <a:spcBef>
                <a:spcPct val="20000"/>
              </a:spcBef>
              <a:buFontTx/>
              <a:buChar char="•"/>
            </a:pPr>
            <a:r>
              <a:rPr lang="nl-NL" sz="2000" dirty="0" smtClean="0"/>
              <a:t>Van der Waalsbinding</a:t>
            </a:r>
            <a:endParaRPr lang="nl-NL" sz="2000" dirty="0" smtClean="0">
              <a:solidFill>
                <a:schemeClr val="bg2"/>
              </a:solidFill>
            </a:endParaRPr>
          </a:p>
          <a:p>
            <a:pPr marL="838200" lvl="1" indent="-381000" algn="l">
              <a:spcBef>
                <a:spcPct val="20000"/>
              </a:spcBef>
              <a:buFontTx/>
              <a:buChar char="•"/>
            </a:pPr>
            <a:r>
              <a:rPr lang="nl-NL" sz="2000" dirty="0" smtClean="0"/>
              <a:t>Moleculaire spectra</a:t>
            </a:r>
          </a:p>
          <a:p>
            <a:pPr marL="838200" lvl="1" indent="-381000" algn="l">
              <a:spcBef>
                <a:spcPct val="20000"/>
              </a:spcBef>
              <a:buFontTx/>
              <a:buChar char="•"/>
            </a:pPr>
            <a:endParaRPr lang="nl-NL" sz="2000" dirty="0" smtClean="0"/>
          </a:p>
          <a:p>
            <a:pPr marL="838200" lvl="1" indent="-381000" algn="l">
              <a:spcBef>
                <a:spcPct val="20000"/>
              </a:spcBef>
              <a:buFontTx/>
              <a:buChar char="•"/>
            </a:pPr>
            <a:r>
              <a:rPr lang="nl-NL" sz="2000" dirty="0" smtClean="0"/>
              <a:t>Vaste stoffen</a:t>
            </a:r>
            <a:endParaRPr lang="nl-NL" sz="2200" dirty="0" smtClean="0"/>
          </a:p>
          <a:p>
            <a:pPr lvl="1" algn="l">
              <a:spcBef>
                <a:spcPct val="20000"/>
              </a:spcBef>
            </a:pPr>
            <a:endParaRPr lang="nl-NL" sz="2000" dirty="0" smtClean="0">
              <a:solidFill>
                <a:schemeClr val="bg2"/>
              </a:solidFill>
            </a:endParaRPr>
          </a:p>
          <a:p>
            <a:pPr lvl="1" algn="l">
              <a:spcBef>
                <a:spcPct val="20000"/>
              </a:spcBef>
            </a:pPr>
            <a:endParaRPr lang="nl-NL" sz="2000" dirty="0" smtClean="0">
              <a:solidFill>
                <a:schemeClr val="bg2"/>
              </a:solidFill>
            </a:endParaRPr>
          </a:p>
          <a:p>
            <a:pPr lvl="1" algn="l">
              <a:spcBef>
                <a:spcPct val="20000"/>
              </a:spcBef>
            </a:pPr>
            <a:endParaRPr lang="nl-NL" sz="2000" dirty="0">
              <a:solidFill>
                <a:schemeClr val="bg2"/>
              </a:solidFill>
            </a:endParaRPr>
          </a:p>
          <a:p>
            <a:pPr marL="838200" lvl="1" indent="-381000" algn="l">
              <a:spcBef>
                <a:spcPct val="20000"/>
              </a:spcBef>
            </a:pPr>
            <a:endParaRPr lang="nl-NL" sz="2000" dirty="0"/>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nl-NL" dirty="0" smtClean="0">
                <a:solidFill>
                  <a:schemeClr val="tx2"/>
                </a:solidFill>
              </a:rPr>
              <a:t>Inhoud college vandaag</a:t>
            </a:r>
            <a:endParaRPr lang="nl-NL" dirty="0">
              <a:solidFill>
                <a:schemeClr val="tx2"/>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Tree>
    <p:extLst>
      <p:ext uri="{BB962C8B-B14F-4D97-AF65-F5344CB8AC3E}">
        <p14:creationId xmlns:p14="http://schemas.microsoft.com/office/powerpoint/2010/main" val="3999555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nvPr>
        </p:nvGraphicFramePr>
        <p:xfrm>
          <a:off x="5652120" y="2975545"/>
          <a:ext cx="2530475" cy="525463"/>
        </p:xfrm>
        <a:graphic>
          <a:graphicData uri="http://schemas.openxmlformats.org/presentationml/2006/ole">
            <mc:AlternateContent xmlns:mc="http://schemas.openxmlformats.org/markup-compatibility/2006">
              <mc:Choice xmlns:v="urn:schemas-microsoft-com:vml" Requires="v">
                <p:oleObj spid="_x0000_s580730" name="Equation" r:id="rId4" imgW="1218960" imgH="253800" progId="Equation.3">
                  <p:embed/>
                </p:oleObj>
              </mc:Choice>
              <mc:Fallback>
                <p:oleObj name="Equation" r:id="rId4" imgW="1218960" imgH="253800" progId="Equation.3">
                  <p:embed/>
                  <p:pic>
                    <p:nvPicPr>
                      <p:cNvPr id="0" name="Picture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2120" y="2975545"/>
                        <a:ext cx="2530475" cy="525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44" name="Text Box 4"/>
          <p:cNvSpPr txBox="1">
            <a:spLocks noChangeArrowheads="1"/>
          </p:cNvSpPr>
          <p:nvPr/>
        </p:nvSpPr>
        <p:spPr bwMode="auto">
          <a:xfrm>
            <a:off x="5257800" y="1143001"/>
            <a:ext cx="3490664" cy="1323439"/>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2000" dirty="0">
                <a:solidFill>
                  <a:srgbClr val="333399"/>
                </a:solidFill>
              </a:rPr>
              <a:t>These are some rotational energy levels and allowed transitions for a diatomic molecule.</a:t>
            </a:r>
          </a:p>
        </p:txBody>
      </p:sp>
      <p:sp>
        <p:nvSpPr>
          <p:cNvPr id="35845" name="Rectangle 5"/>
          <p:cNvSpPr>
            <a:spLocks noGrp="1" noChangeArrowheads="1"/>
          </p:cNvSpPr>
          <p:nvPr>
            <p:ph type="title"/>
          </p:nvPr>
        </p:nvSpPr>
        <p:spPr/>
        <p:txBody>
          <a:bodyPr/>
          <a:lstStyle/>
          <a:p>
            <a:r>
              <a:rPr lang="en-US" sz="2800" dirty="0"/>
              <a:t>40.4 Molecular Spectra</a:t>
            </a:r>
          </a:p>
        </p:txBody>
      </p:sp>
      <p:pic>
        <p:nvPicPr>
          <p:cNvPr id="35847" name="Picture 7" descr="Figure_40_17"/>
          <p:cNvPicPr>
            <a:picLocks noChangeAspect="1" noChangeArrowheads="1"/>
          </p:cNvPicPr>
          <p:nvPr/>
        </p:nvPicPr>
        <p:blipFill>
          <a:blip r:embed="rId6"/>
          <a:srcRect/>
          <a:stretch>
            <a:fillRect/>
          </a:stretch>
        </p:blipFill>
        <p:spPr bwMode="auto">
          <a:xfrm>
            <a:off x="251520" y="1124744"/>
            <a:ext cx="4392488" cy="5113915"/>
          </a:xfrm>
          <a:prstGeom prst="rect">
            <a:avLst/>
          </a:prstGeom>
          <a:noFill/>
        </p:spPr>
      </p:pic>
      <p:sp>
        <p:nvSpPr>
          <p:cNvPr id="7" name="Rectangle 6"/>
          <p:cNvSpPr/>
          <p:nvPr/>
        </p:nvSpPr>
        <p:spPr>
          <a:xfrm>
            <a:off x="5029200" y="5842337"/>
            <a:ext cx="4114800" cy="1015663"/>
          </a:xfrm>
          <a:prstGeom prst="rect">
            <a:avLst/>
          </a:prstGeom>
        </p:spPr>
        <p:txBody>
          <a:bodyPr wrap="square">
            <a:spAutoFit/>
          </a:bodyPr>
          <a:lstStyle/>
          <a:p>
            <a:r>
              <a:rPr lang="nl-NL" sz="2000" dirty="0" smtClean="0">
                <a:solidFill>
                  <a:srgbClr val="000000"/>
                </a:solidFill>
              </a:rPr>
              <a:t>Ordegrootte </a:t>
            </a:r>
            <a:r>
              <a:rPr lang="nl-NL" sz="2000" dirty="0" err="1" smtClean="0">
                <a:solidFill>
                  <a:srgbClr val="000000"/>
                </a:solidFill>
              </a:rPr>
              <a:t>rotatie-energieovergangen</a:t>
            </a:r>
            <a:r>
              <a:rPr lang="nl-NL" sz="2000" dirty="0" smtClean="0">
                <a:solidFill>
                  <a:srgbClr val="000000"/>
                </a:solidFill>
              </a:rPr>
              <a:t>: 10</a:t>
            </a:r>
            <a:r>
              <a:rPr lang="nl-NL" sz="2000" baseline="30000" dirty="0" smtClean="0">
                <a:solidFill>
                  <a:srgbClr val="000000"/>
                </a:solidFill>
              </a:rPr>
              <a:t> -3</a:t>
            </a:r>
            <a:r>
              <a:rPr lang="nl-NL" sz="2000" dirty="0" smtClean="0">
                <a:solidFill>
                  <a:srgbClr val="000000"/>
                </a:solidFill>
              </a:rPr>
              <a:t> </a:t>
            </a:r>
            <a:r>
              <a:rPr lang="nl-NL" sz="2000" dirty="0" err="1" smtClean="0">
                <a:solidFill>
                  <a:srgbClr val="000000"/>
                </a:solidFill>
              </a:rPr>
              <a:t>eV</a:t>
            </a:r>
            <a:r>
              <a:rPr lang="nl-NL" sz="2000" dirty="0" smtClean="0">
                <a:solidFill>
                  <a:srgbClr val="000000"/>
                </a:solidFill>
              </a:rPr>
              <a:t>  </a:t>
            </a:r>
          </a:p>
          <a:p>
            <a:r>
              <a:rPr lang="nl-NL" sz="2000" b="1" i="1" dirty="0" err="1" smtClean="0">
                <a:solidFill>
                  <a:srgbClr val="000000"/>
                </a:solidFill>
                <a:latin typeface="Symbol" charset="2"/>
                <a:cs typeface="Symbol" charset="2"/>
              </a:rPr>
              <a:t>l</a:t>
            </a:r>
            <a:r>
              <a:rPr lang="nl-NL" sz="2000" b="1" i="1" dirty="0" smtClean="0">
                <a:solidFill>
                  <a:srgbClr val="000000"/>
                </a:solidFill>
                <a:latin typeface="Symbol" charset="2"/>
                <a:cs typeface="Symbol" charset="2"/>
              </a:rPr>
              <a:t> </a:t>
            </a:r>
            <a:r>
              <a:rPr lang="nl-NL" sz="2000" dirty="0" smtClean="0">
                <a:solidFill>
                  <a:srgbClr val="000000"/>
                </a:solidFill>
              </a:rPr>
              <a:t>≈ 10</a:t>
            </a:r>
            <a:r>
              <a:rPr lang="nl-NL" sz="2000" baseline="30000" dirty="0" smtClean="0">
                <a:solidFill>
                  <a:srgbClr val="000000"/>
                </a:solidFill>
              </a:rPr>
              <a:t> -3</a:t>
            </a:r>
            <a:r>
              <a:rPr lang="nl-NL" sz="2000" dirty="0" smtClean="0">
                <a:solidFill>
                  <a:srgbClr val="000000"/>
                </a:solidFill>
              </a:rPr>
              <a:t> </a:t>
            </a:r>
            <a:r>
              <a:rPr lang="nl-NL" sz="2000" dirty="0" err="1" smtClean="0">
                <a:solidFill>
                  <a:srgbClr val="000000"/>
                </a:solidFill>
              </a:rPr>
              <a:t>m</a:t>
            </a:r>
            <a:r>
              <a:rPr lang="nl-NL" sz="2000" dirty="0" smtClean="0">
                <a:solidFill>
                  <a:srgbClr val="000000"/>
                </a:solidFill>
              </a:rPr>
              <a:t> (</a:t>
            </a:r>
            <a:r>
              <a:rPr lang="nl-NL" sz="2000" dirty="0" err="1" smtClean="0">
                <a:solidFill>
                  <a:srgbClr val="000000"/>
                </a:solidFill>
              </a:rPr>
              <a:t>microwave</a:t>
            </a:r>
            <a:r>
              <a:rPr lang="nl-NL" sz="2000" dirty="0" smtClean="0">
                <a:solidFill>
                  <a:srgbClr val="000000"/>
                </a:solidFill>
              </a:rPr>
              <a:t>)</a:t>
            </a:r>
          </a:p>
        </p:txBody>
      </p:sp>
      <p:graphicFrame>
        <p:nvGraphicFramePr>
          <p:cNvPr id="2" name="Object 1"/>
          <p:cNvGraphicFramePr>
            <a:graphicFrameLocks noChangeAspect="1"/>
          </p:cNvGraphicFramePr>
          <p:nvPr>
            <p:extLst/>
          </p:nvPr>
        </p:nvGraphicFramePr>
        <p:xfrm>
          <a:off x="6152183" y="3644900"/>
          <a:ext cx="1528762" cy="500063"/>
        </p:xfrm>
        <a:graphic>
          <a:graphicData uri="http://schemas.openxmlformats.org/presentationml/2006/ole">
            <mc:AlternateContent xmlns:mc="http://schemas.openxmlformats.org/markup-compatibility/2006">
              <mc:Choice xmlns:v="urn:schemas-microsoft-com:vml" Requires="v">
                <p:oleObj spid="_x0000_s580731" name="Equation" r:id="rId7" imgW="736560" imgH="241200" progId="Equation.3">
                  <p:embed/>
                </p:oleObj>
              </mc:Choice>
              <mc:Fallback>
                <p:oleObj name="Equation" r:id="rId7" imgW="736560" imgH="241200" progId="Equation.3">
                  <p:embed/>
                  <p:pic>
                    <p:nvPicPr>
                      <p:cNvPr id="0" name="Picture 7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2183" y="3644900"/>
                        <a:ext cx="1528762"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nvPr>
        </p:nvGraphicFramePr>
        <p:xfrm>
          <a:off x="6792723" y="4144813"/>
          <a:ext cx="1016189" cy="796355"/>
        </p:xfrm>
        <a:graphic>
          <a:graphicData uri="http://schemas.openxmlformats.org/presentationml/2006/ole">
            <mc:AlternateContent xmlns:mc="http://schemas.openxmlformats.org/markup-compatibility/2006">
              <mc:Choice xmlns:v="urn:schemas-microsoft-com:vml" Requires="v">
                <p:oleObj spid="_x0000_s580732" name="Equation" r:id="rId9" imgW="533160" imgH="419040" progId="Equation.3">
                  <p:embed/>
                </p:oleObj>
              </mc:Choice>
              <mc:Fallback>
                <p:oleObj name="Equation" r:id="rId9" imgW="533160" imgH="419040" progId="Equation.3">
                  <p:embed/>
                  <p:pic>
                    <p:nvPicPr>
                      <p:cNvPr id="0" name="Picture 7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2723" y="4144813"/>
                        <a:ext cx="1016189" cy="7963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nvPr>
        </p:nvGraphicFramePr>
        <p:xfrm>
          <a:off x="6193458" y="4935538"/>
          <a:ext cx="1987550" cy="796925"/>
        </p:xfrm>
        <a:graphic>
          <a:graphicData uri="http://schemas.openxmlformats.org/presentationml/2006/ole">
            <mc:AlternateContent xmlns:mc="http://schemas.openxmlformats.org/markup-compatibility/2006">
              <mc:Choice xmlns:v="urn:schemas-microsoft-com:vml" Requires="v">
                <p:oleObj spid="_x0000_s580733" name="Equation" r:id="rId11" imgW="1041120" imgH="419040" progId="Equation.3">
                  <p:embed/>
                </p:oleObj>
              </mc:Choice>
              <mc:Fallback>
                <p:oleObj name="Equation" r:id="rId11" imgW="1041120" imgH="419040" progId="Equation.3">
                  <p:embed/>
                  <p:pic>
                    <p:nvPicPr>
                      <p:cNvPr id="0" name="Picture 7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93458" y="4935538"/>
                        <a:ext cx="1987550" cy="79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nvPr>
        </p:nvGraphicFramePr>
        <p:xfrm>
          <a:off x="8244408" y="4221088"/>
          <a:ext cx="920750" cy="434975"/>
        </p:xfrm>
        <a:graphic>
          <a:graphicData uri="http://schemas.openxmlformats.org/presentationml/2006/ole">
            <mc:AlternateContent xmlns:mc="http://schemas.openxmlformats.org/markup-compatibility/2006">
              <mc:Choice xmlns:v="urn:schemas-microsoft-com:vml" Requires="v">
                <p:oleObj spid="_x0000_s580734" name="Equation" r:id="rId13" imgW="482400" imgH="228600" progId="Equation.3">
                  <p:embed/>
                </p:oleObj>
              </mc:Choice>
              <mc:Fallback>
                <p:oleObj name="Equation" r:id="rId13" imgW="482400" imgH="228600" progId="Equation.3">
                  <p:embed/>
                  <p:pic>
                    <p:nvPicPr>
                      <p:cNvPr id="0" name="Picture 7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44408" y="4221088"/>
                        <a:ext cx="920750"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10" descr="Picture 2"/>
          <p:cNvPicPr>
            <a:picLocks noChangeAspect="1" noChangeArrowheads="1"/>
          </p:cNvPicPr>
          <p:nvPr/>
        </p:nvPicPr>
        <p:blipFill>
          <a:blip r:embed="rId15">
            <a:extLst>
              <a:ext uri="{28A0092B-C50C-407E-A947-70E740481C1C}">
                <a14:useLocalDpi xmlns:a14="http://schemas.microsoft.com/office/drawing/2010/main" val="0"/>
              </a:ext>
            </a:extLst>
          </a:blip>
          <a:srcRect r="3499" b="17801"/>
          <a:stretch>
            <a:fillRect/>
          </a:stretch>
        </p:blipFill>
        <p:spPr bwMode="auto">
          <a:xfrm>
            <a:off x="9612560" y="1219200"/>
            <a:ext cx="1704833"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10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50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50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ext Box 3"/>
          <p:cNvSpPr txBox="1">
            <a:spLocks noChangeArrowheads="1"/>
          </p:cNvSpPr>
          <p:nvPr/>
        </p:nvSpPr>
        <p:spPr bwMode="auto">
          <a:xfrm>
            <a:off x="1676400" y="838200"/>
            <a:ext cx="5029200" cy="1015663"/>
          </a:xfrm>
          <a:prstGeom prst="rect">
            <a:avLst/>
          </a:prstGeom>
          <a:noFill/>
          <a:ln w="9525">
            <a:noFill/>
            <a:miter lim="800000"/>
            <a:headEnd/>
            <a:tailEnd/>
          </a:ln>
          <a:effectLst/>
        </p:spPr>
        <p:txBody>
          <a:bodyPr wrap="square">
            <a:prstTxWarp prst="textNoShape">
              <a:avLst/>
            </a:prstTxWarp>
            <a:spAutoFit/>
          </a:bodyPr>
          <a:lstStyle/>
          <a:p>
            <a:pPr algn="l">
              <a:spcBef>
                <a:spcPct val="50000"/>
              </a:spcBef>
            </a:pPr>
            <a:r>
              <a:rPr lang="en-US" sz="2000" dirty="0">
                <a:solidFill>
                  <a:srgbClr val="333399"/>
                </a:solidFill>
              </a:rPr>
              <a:t>Small-amplitude vibrations of a</a:t>
            </a:r>
            <a:r>
              <a:rPr lang="en-US" sz="2000" dirty="0" smtClean="0">
                <a:solidFill>
                  <a:srgbClr val="333399"/>
                </a:solidFill>
              </a:rPr>
              <a:t> diatomic </a:t>
            </a:r>
            <a:r>
              <a:rPr lang="en-US" sz="2000" dirty="0">
                <a:solidFill>
                  <a:srgbClr val="333399"/>
                </a:solidFill>
              </a:rPr>
              <a:t>molecule will be simple harmonic.</a:t>
            </a:r>
            <a:r>
              <a:rPr lang="en-US" sz="2000" dirty="0" smtClean="0">
                <a:solidFill>
                  <a:srgbClr val="333399"/>
                </a:solidFill>
              </a:rPr>
              <a:t>      Again</a:t>
            </a:r>
            <a:r>
              <a:rPr lang="en-US" sz="2000" dirty="0">
                <a:solidFill>
                  <a:srgbClr val="333399"/>
                </a:solidFill>
              </a:rPr>
              <a:t>, the energy is quantized.</a:t>
            </a:r>
          </a:p>
        </p:txBody>
      </p:sp>
      <p:sp>
        <p:nvSpPr>
          <p:cNvPr id="34821" name="Rectangle 5"/>
          <p:cNvSpPr>
            <a:spLocks noGrp="1" noChangeArrowheads="1"/>
          </p:cNvSpPr>
          <p:nvPr>
            <p:ph type="title"/>
          </p:nvPr>
        </p:nvSpPr>
        <p:spPr/>
        <p:txBody>
          <a:bodyPr/>
          <a:lstStyle/>
          <a:p>
            <a:r>
              <a:rPr lang="en-US" sz="2800" dirty="0"/>
              <a:t>40.4 Molecular Spectra</a:t>
            </a:r>
          </a:p>
        </p:txBody>
      </p:sp>
      <p:pic>
        <p:nvPicPr>
          <p:cNvPr id="34823" name="Picture 7" descr="Figure_40_18"/>
          <p:cNvPicPr>
            <a:picLocks noChangeAspect="1" noChangeArrowheads="1"/>
          </p:cNvPicPr>
          <p:nvPr/>
        </p:nvPicPr>
        <p:blipFill>
          <a:blip r:embed="rId4"/>
          <a:srcRect/>
          <a:stretch>
            <a:fillRect/>
          </a:stretch>
        </p:blipFill>
        <p:spPr bwMode="auto">
          <a:xfrm>
            <a:off x="758825" y="2233448"/>
            <a:ext cx="6861175" cy="3557752"/>
          </a:xfrm>
          <a:prstGeom prst="rect">
            <a:avLst/>
          </a:prstGeom>
          <a:noFill/>
        </p:spPr>
      </p:pic>
      <p:pic>
        <p:nvPicPr>
          <p:cNvPr id="8" name="Picture 7"/>
          <p:cNvPicPr>
            <a:picLocks noChangeAspect="1"/>
          </p:cNvPicPr>
          <p:nvPr/>
        </p:nvPicPr>
        <p:blipFill>
          <a:blip r:embed="rId5"/>
          <a:stretch>
            <a:fillRect/>
          </a:stretch>
        </p:blipFill>
        <p:spPr>
          <a:xfrm>
            <a:off x="6531428" y="838200"/>
            <a:ext cx="2383971" cy="2286000"/>
          </a:xfrm>
          <a:prstGeom prst="rect">
            <a:avLst/>
          </a:prstGeom>
        </p:spPr>
      </p:pic>
      <p:sp>
        <p:nvSpPr>
          <p:cNvPr id="9" name="Rectangle 8"/>
          <p:cNvSpPr/>
          <p:nvPr/>
        </p:nvSpPr>
        <p:spPr bwMode="auto">
          <a:xfrm>
            <a:off x="4402667" y="5164666"/>
            <a:ext cx="3200400" cy="5334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l" eaLnBrk="1" hangingPunct="1"/>
            <a:endParaRPr lang="en-US" sz="2800" b="1" smtClean="0">
              <a:solidFill>
                <a:srgbClr val="000000"/>
              </a:solidFill>
            </a:endParaRPr>
          </a:p>
        </p:txBody>
      </p:sp>
      <p:sp>
        <p:nvSpPr>
          <p:cNvPr id="10" name="Rectangle 9"/>
          <p:cNvSpPr/>
          <p:nvPr/>
        </p:nvSpPr>
        <p:spPr bwMode="auto">
          <a:xfrm>
            <a:off x="3276600" y="3048000"/>
            <a:ext cx="1828800" cy="5334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l" eaLnBrk="1" hangingPunct="1"/>
            <a:endParaRPr lang="en-US" sz="2800" b="1" smtClean="0">
              <a:solidFill>
                <a:srgbClr val="000000"/>
              </a:solidFill>
            </a:endParaRPr>
          </a:p>
        </p:txBody>
      </p:sp>
      <p:sp>
        <p:nvSpPr>
          <p:cNvPr id="11" name="Rectangle 10"/>
          <p:cNvSpPr/>
          <p:nvPr/>
        </p:nvSpPr>
        <p:spPr bwMode="auto">
          <a:xfrm>
            <a:off x="2971800" y="3657600"/>
            <a:ext cx="1828800" cy="5334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l" eaLnBrk="1" hangingPunct="1"/>
            <a:endParaRPr lang="en-US" sz="2800" b="1" smtClean="0">
              <a:solidFill>
                <a:srgbClr val="000000"/>
              </a:solidFill>
            </a:endParaRPr>
          </a:p>
        </p:txBody>
      </p:sp>
      <p:sp>
        <p:nvSpPr>
          <p:cNvPr id="2" name="Rectangle 1"/>
          <p:cNvSpPr/>
          <p:nvPr/>
        </p:nvSpPr>
        <p:spPr>
          <a:xfrm>
            <a:off x="811395" y="6170785"/>
            <a:ext cx="7182544" cy="584775"/>
          </a:xfrm>
          <a:prstGeom prst="rect">
            <a:avLst/>
          </a:prstGeom>
        </p:spPr>
        <p:txBody>
          <a:bodyPr wrap="square">
            <a:spAutoFit/>
          </a:bodyPr>
          <a:lstStyle/>
          <a:p>
            <a:r>
              <a:rPr lang="nl-NL" sz="1600" dirty="0">
                <a:solidFill>
                  <a:srgbClr val="000000"/>
                </a:solidFill>
                <a:hlinkClick r:id="rId6"/>
              </a:rPr>
              <a:t>https://</a:t>
            </a:r>
            <a:r>
              <a:rPr lang="nl-NL" sz="1600" dirty="0" smtClean="0">
                <a:solidFill>
                  <a:srgbClr val="000000"/>
                </a:solidFill>
                <a:hlinkClick r:id="rId6"/>
              </a:rPr>
              <a:t>en.m.wikipedia.org/wiki/Schrödinger_equation#Harmonic_oscillator</a:t>
            </a:r>
            <a:endParaRPr lang="nl-NL" sz="1600" dirty="0" smtClean="0">
              <a:solidFill>
                <a:srgbClr val="000000"/>
              </a:solidFill>
            </a:endParaRPr>
          </a:p>
          <a:p>
            <a:endParaRPr lang="nl-NL" sz="1600" dirty="0">
              <a:solidFill>
                <a:srgbClr val="000000"/>
              </a:solidFill>
            </a:endParaRPr>
          </a:p>
        </p:txBody>
      </p:sp>
      <p:graphicFrame>
        <p:nvGraphicFramePr>
          <p:cNvPr id="12" name="Object 11"/>
          <p:cNvGraphicFramePr>
            <a:graphicFrameLocks noChangeAspect="1"/>
          </p:cNvGraphicFramePr>
          <p:nvPr>
            <p:extLst/>
          </p:nvPr>
        </p:nvGraphicFramePr>
        <p:xfrm>
          <a:off x="6326064" y="5185468"/>
          <a:ext cx="2568575" cy="869950"/>
        </p:xfrm>
        <a:graphic>
          <a:graphicData uri="http://schemas.openxmlformats.org/presentationml/2006/ole">
            <mc:AlternateContent xmlns:mc="http://schemas.openxmlformats.org/markup-compatibility/2006">
              <mc:Choice xmlns:v="urn:schemas-microsoft-com:vml" Requires="v">
                <p:oleObj spid="_x0000_s586776" name="Equation" r:id="rId7" imgW="1346040" imgH="457200" progId="">
                  <p:embed/>
                </p:oleObj>
              </mc:Choice>
              <mc:Fallback>
                <p:oleObj name="Equation" r:id="rId7" imgW="1346040" imgH="457200" progId="">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6064" y="5185468"/>
                        <a:ext cx="2568575"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852750941"/>
              </p:ext>
            </p:extLst>
          </p:nvPr>
        </p:nvGraphicFramePr>
        <p:xfrm>
          <a:off x="7723413" y="3924300"/>
          <a:ext cx="1198527" cy="736649"/>
        </p:xfrm>
        <a:graphic>
          <a:graphicData uri="http://schemas.openxmlformats.org/presentationml/2006/ole">
            <mc:AlternateContent xmlns:mc="http://schemas.openxmlformats.org/markup-compatibility/2006">
              <mc:Choice xmlns:v="urn:schemas-microsoft-com:vml" Requires="v">
                <p:oleObj spid="_x0000_s586777" name="Equation" r:id="rId9" imgW="761760" imgH="469800" progId="Equation.DSMT4">
                  <p:embed/>
                </p:oleObj>
              </mc:Choice>
              <mc:Fallback>
                <p:oleObj name="Equation" r:id="rId9" imgW="761760" imgH="469800" progId="Equation.DSMT4">
                  <p:embed/>
                  <p:pic>
                    <p:nvPicPr>
                      <p:cNvPr id="0" name=""/>
                      <p:cNvPicPr>
                        <a:picLocks noChangeAspect="1" noChangeArrowheads="1"/>
                      </p:cNvPicPr>
                      <p:nvPr/>
                    </p:nvPicPr>
                    <p:blipFill>
                      <a:blip r:embed="rId10"/>
                      <a:srcRect/>
                      <a:stretch>
                        <a:fillRect/>
                      </a:stretch>
                    </p:blipFill>
                    <p:spPr bwMode="auto">
                      <a:xfrm>
                        <a:off x="7723413" y="3924300"/>
                        <a:ext cx="1198527" cy="736649"/>
                      </a:xfrm>
                      <a:prstGeom prst="rect">
                        <a:avLst/>
                      </a:prstGeom>
                      <a:noFill/>
                      <a:extLst/>
                    </p:spPr>
                  </p:pic>
                </p:oleObj>
              </mc:Fallback>
            </mc:AlternateContent>
          </a:graphicData>
        </a:graphic>
      </p:graphicFrame>
    </p:spTree>
    <p:extLst>
      <p:ext uri="{BB962C8B-B14F-4D97-AF65-F5344CB8AC3E}">
        <p14:creationId xmlns:p14="http://schemas.microsoft.com/office/powerpoint/2010/main" val="111079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004048" y="-1755576"/>
            <a:ext cx="3482280" cy="4297437"/>
            <a:chOff x="7603067" y="1101268"/>
            <a:chExt cx="3482280" cy="4297437"/>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3067" y="1101269"/>
              <a:ext cx="3456384" cy="4297436"/>
            </a:xfrm>
            <a:prstGeom prst="rect">
              <a:avLst/>
            </a:prstGeom>
          </p:spPr>
        </p:pic>
        <p:sp>
          <p:nvSpPr>
            <p:cNvPr id="18" name="Rectangle 17"/>
            <p:cNvSpPr/>
            <p:nvPr/>
          </p:nvSpPr>
          <p:spPr bwMode="auto">
            <a:xfrm>
              <a:off x="7603067" y="1101268"/>
              <a:ext cx="3482280" cy="3171657"/>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800" b="1" i="0" u="none" strike="noStrike" cap="none" normalizeH="0" baseline="0" smtClean="0">
                <a:ln>
                  <a:noFill/>
                </a:ln>
                <a:solidFill>
                  <a:schemeClr val="tx1"/>
                </a:solidFill>
                <a:effectLst/>
                <a:latin typeface="Arial" charset="0"/>
              </a:endParaRPr>
            </a:p>
          </p:txBody>
        </p:sp>
        <p:sp>
          <p:nvSpPr>
            <p:cNvPr id="19" name="Rectangle 18"/>
            <p:cNvSpPr/>
            <p:nvPr/>
          </p:nvSpPr>
          <p:spPr bwMode="auto">
            <a:xfrm>
              <a:off x="8121971" y="4343400"/>
              <a:ext cx="2256469" cy="16764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800" b="1" i="0" u="none" strike="noStrike" cap="none" normalizeH="0" baseline="0" smtClean="0">
                <a:ln>
                  <a:noFill/>
                </a:ln>
                <a:solidFill>
                  <a:schemeClr val="tx1"/>
                </a:solidFill>
                <a:effectLst/>
                <a:latin typeface="Arial" charset="0"/>
              </a:endParaRPr>
            </a:p>
          </p:txBody>
        </p:sp>
      </p:grpSp>
      <p:grpSp>
        <p:nvGrpSpPr>
          <p:cNvPr id="6" name="Group 5"/>
          <p:cNvGrpSpPr/>
          <p:nvPr/>
        </p:nvGrpSpPr>
        <p:grpSpPr>
          <a:xfrm>
            <a:off x="539552" y="1412776"/>
            <a:ext cx="3829160" cy="4680520"/>
            <a:chOff x="2555776" y="1052736"/>
            <a:chExt cx="3829160" cy="468052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9792" y="1052736"/>
              <a:ext cx="3456384" cy="4297436"/>
            </a:xfrm>
            <a:prstGeom prst="rect">
              <a:avLst/>
            </a:prstGeom>
          </p:spPr>
        </p:pic>
        <p:grpSp>
          <p:nvGrpSpPr>
            <p:cNvPr id="5" name="Group 4"/>
            <p:cNvGrpSpPr/>
            <p:nvPr/>
          </p:nvGrpSpPr>
          <p:grpSpPr>
            <a:xfrm>
              <a:off x="2555776" y="1103000"/>
              <a:ext cx="3829160" cy="4630256"/>
              <a:chOff x="2555776" y="1103000"/>
              <a:chExt cx="3829160" cy="4630256"/>
            </a:xfrm>
          </p:grpSpPr>
          <p:sp>
            <p:nvSpPr>
              <p:cNvPr id="4" name="Rectangle 3"/>
              <p:cNvSpPr/>
              <p:nvPr/>
            </p:nvSpPr>
            <p:spPr bwMode="auto">
              <a:xfrm>
                <a:off x="2555776" y="2168046"/>
                <a:ext cx="3829160" cy="356521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800" b="1" i="0" u="none" strike="noStrike" cap="none" normalizeH="0" baseline="0" smtClean="0">
                  <a:ln>
                    <a:noFill/>
                  </a:ln>
                  <a:solidFill>
                    <a:schemeClr val="tx1"/>
                  </a:solidFill>
                  <a:effectLst/>
                  <a:latin typeface="Arial" charset="0"/>
                </a:endParaRPr>
              </a:p>
            </p:txBody>
          </p:sp>
          <p:sp>
            <p:nvSpPr>
              <p:cNvPr id="17" name="Rectangle 16"/>
              <p:cNvSpPr/>
              <p:nvPr/>
            </p:nvSpPr>
            <p:spPr bwMode="auto">
              <a:xfrm>
                <a:off x="3236518" y="1103000"/>
                <a:ext cx="2483026" cy="167427"/>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800" b="1" i="0" u="none" strike="noStrike" cap="none" normalizeH="0" baseline="0" smtClean="0">
                  <a:ln>
                    <a:noFill/>
                  </a:ln>
                  <a:solidFill>
                    <a:schemeClr val="tx1"/>
                  </a:solidFill>
                  <a:effectLst/>
                  <a:latin typeface="Arial" charset="0"/>
                </a:endParaRPr>
              </a:p>
            </p:txBody>
          </p:sp>
          <p:sp>
            <p:nvSpPr>
              <p:cNvPr id="20" name="Rectangle 19"/>
              <p:cNvSpPr/>
              <p:nvPr/>
            </p:nvSpPr>
            <p:spPr>
              <a:xfrm>
                <a:off x="3707904" y="2542140"/>
                <a:ext cx="1098379" cy="400110"/>
              </a:xfrm>
              <a:prstGeom prst="rect">
                <a:avLst/>
              </a:prstGeom>
            </p:spPr>
            <p:txBody>
              <a:bodyPr wrap="none">
                <a:spAutoFit/>
              </a:bodyPr>
              <a:lstStyle/>
              <a:p>
                <a:r>
                  <a:rPr lang="nl-NL" sz="2000" dirty="0" smtClean="0">
                    <a:solidFill>
                      <a:srgbClr val="FF0000"/>
                    </a:solidFill>
                    <a:ea typeface="ＭＳ Ｐゴシック" pitchFamily="-83" charset="-128"/>
                    <a:cs typeface="ＭＳ Ｐゴシック" pitchFamily="-83" charset="-128"/>
                  </a:rPr>
                  <a:t>klassiek</a:t>
                </a:r>
                <a:endParaRPr lang="nl-NL" sz="2000" dirty="0">
                  <a:solidFill>
                    <a:srgbClr val="FF0000"/>
                  </a:solidFill>
                </a:endParaRPr>
              </a:p>
            </p:txBody>
          </p:sp>
        </p:grpSp>
      </p:grpSp>
      <p:sp>
        <p:nvSpPr>
          <p:cNvPr id="9" name="Rectangle 8"/>
          <p:cNvSpPr/>
          <p:nvPr/>
        </p:nvSpPr>
        <p:spPr bwMode="auto">
          <a:xfrm>
            <a:off x="4402667" y="5164666"/>
            <a:ext cx="3200400" cy="5334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sp>
        <p:nvSpPr>
          <p:cNvPr id="2" name="Rectangle 1"/>
          <p:cNvSpPr/>
          <p:nvPr/>
        </p:nvSpPr>
        <p:spPr>
          <a:xfrm>
            <a:off x="683568" y="6290736"/>
            <a:ext cx="7710305" cy="738664"/>
          </a:xfrm>
          <a:prstGeom prst="rect">
            <a:avLst/>
          </a:prstGeom>
        </p:spPr>
        <p:txBody>
          <a:bodyPr wrap="square">
            <a:spAutoFit/>
          </a:bodyPr>
          <a:lstStyle/>
          <a:p>
            <a:r>
              <a:rPr lang="nl-NL" sz="1400" dirty="0">
                <a:hlinkClick r:id="rId5"/>
              </a:rPr>
              <a:t>https://</a:t>
            </a:r>
            <a:r>
              <a:rPr lang="nl-NL" sz="1400" dirty="0" smtClean="0">
                <a:hlinkClick r:id="rId5"/>
              </a:rPr>
              <a:t>en.m.wikipedia.org/wiki/Schrödinger_equation#Harmonic_oscillator</a:t>
            </a:r>
            <a:endParaRPr lang="nl-NL" sz="1400" dirty="0" smtClean="0"/>
          </a:p>
          <a:p>
            <a:r>
              <a:rPr lang="nl-NL" sz="1400" dirty="0">
                <a:hlinkClick r:id="rId6"/>
              </a:rPr>
              <a:t>http://www.eng.fsu.edu/~</a:t>
            </a:r>
            <a:r>
              <a:rPr lang="nl-NL" sz="1400" dirty="0" smtClean="0">
                <a:hlinkClick r:id="rId6"/>
              </a:rPr>
              <a:t>dommelen/quantum/style_a/classic.html#harmmvmovie</a:t>
            </a:r>
            <a:endParaRPr lang="nl-NL" sz="1400" dirty="0" smtClean="0"/>
          </a:p>
          <a:p>
            <a:endParaRPr lang="nl-NL" sz="1400" dirty="0"/>
          </a:p>
        </p:txBody>
      </p:sp>
      <p:sp>
        <p:nvSpPr>
          <p:cNvPr id="12"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solidFill>
                <a:srgbClr val="000000"/>
              </a:solidFill>
            </a:endParaRPr>
          </a:p>
        </p:txBody>
      </p:sp>
      <p:sp>
        <p:nvSpPr>
          <p:cNvPr id="1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dirty="0" smtClean="0">
                <a:solidFill>
                  <a:srgbClr val="000000"/>
                </a:solidFill>
              </a:rPr>
              <a:t>Golffunctie harmonische oscillator</a:t>
            </a:r>
            <a:endParaRPr lang="nl-NL" dirty="0">
              <a:solidFill>
                <a:srgbClr val="000000"/>
              </a:solidFill>
            </a:endParaRPr>
          </a:p>
        </p:txBody>
      </p:sp>
      <p:sp>
        <p:nvSpPr>
          <p:cNvPr id="16" name="Rectangle 15"/>
          <p:cNvSpPr/>
          <p:nvPr/>
        </p:nvSpPr>
        <p:spPr>
          <a:xfrm>
            <a:off x="5442464" y="2874188"/>
            <a:ext cx="2579552" cy="400110"/>
          </a:xfrm>
          <a:prstGeom prst="rect">
            <a:avLst/>
          </a:prstGeom>
        </p:spPr>
        <p:txBody>
          <a:bodyPr wrap="none">
            <a:spAutoFit/>
          </a:bodyPr>
          <a:lstStyle/>
          <a:p>
            <a:r>
              <a:rPr lang="nl-NL" sz="2000" dirty="0" smtClean="0">
                <a:solidFill>
                  <a:srgbClr val="0066CC"/>
                </a:solidFill>
                <a:ea typeface="ＭＳ Ｐゴシック" pitchFamily="-83" charset="-128"/>
                <a:cs typeface="ＭＳ Ｐゴシック" pitchFamily="-83" charset="-128"/>
              </a:rPr>
              <a:t>kwantummechanisch</a:t>
            </a: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1890" y="3967876"/>
            <a:ext cx="5781675" cy="609600"/>
          </a:xfrm>
          <a:prstGeom prst="rect">
            <a:avLst/>
          </a:prstGeom>
        </p:spPr>
      </p:pic>
      <p:grpSp>
        <p:nvGrpSpPr>
          <p:cNvPr id="22" name="Group 21"/>
          <p:cNvGrpSpPr/>
          <p:nvPr/>
        </p:nvGrpSpPr>
        <p:grpSpPr>
          <a:xfrm>
            <a:off x="1907704" y="5208528"/>
            <a:ext cx="4382682" cy="771525"/>
            <a:chOff x="1907704" y="5208528"/>
            <a:chExt cx="4382682" cy="771525"/>
          </a:xfrm>
        </p:grpSpPr>
        <p:graphicFrame>
          <p:nvGraphicFramePr>
            <p:cNvPr id="21" name="Object 9"/>
            <p:cNvGraphicFramePr>
              <a:graphicFrameLocks noChangeAspect="1"/>
            </p:cNvGraphicFramePr>
            <p:nvPr>
              <p:extLst/>
            </p:nvPr>
          </p:nvGraphicFramePr>
          <p:xfrm>
            <a:off x="3701174" y="5208528"/>
            <a:ext cx="2589212" cy="771525"/>
          </p:xfrm>
          <a:graphic>
            <a:graphicData uri="http://schemas.openxmlformats.org/presentationml/2006/ole">
              <mc:AlternateContent xmlns:mc="http://schemas.openxmlformats.org/markup-compatibility/2006">
                <mc:Choice xmlns:v="urn:schemas-microsoft-com:vml" Requires="v">
                  <p:oleObj spid="_x0000_s581706" name="Equation" r:id="rId8" imgW="1396800" imgH="419040" progId="Equation.3">
                    <p:embed/>
                  </p:oleObj>
                </mc:Choice>
                <mc:Fallback>
                  <p:oleObj name="Equation" r:id="rId8" imgW="1396800" imgH="419040" progId="Equation.3">
                    <p:embed/>
                    <p:pic>
                      <p:nvPicPr>
                        <p:cNvPr id="0" name="Picture 4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01174" y="5208528"/>
                          <a:ext cx="2589212"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10"/>
            <p:cNvSpPr/>
            <p:nvPr/>
          </p:nvSpPr>
          <p:spPr>
            <a:xfrm>
              <a:off x="1907704" y="5394236"/>
              <a:ext cx="1638589" cy="400110"/>
            </a:xfrm>
            <a:prstGeom prst="rect">
              <a:avLst/>
            </a:prstGeom>
          </p:spPr>
          <p:txBody>
            <a:bodyPr wrap="none">
              <a:spAutoFit/>
            </a:bodyPr>
            <a:lstStyle/>
            <a:p>
              <a:r>
                <a:rPr lang="nl-NL" sz="2000" dirty="0">
                  <a:solidFill>
                    <a:schemeClr val="accent2"/>
                  </a:solidFill>
                </a:rPr>
                <a:t>Schrödinger:</a:t>
              </a:r>
              <a:endParaRPr lang="nl-NL" sz="2000" dirty="0"/>
            </a:p>
          </p:txBody>
        </p:sp>
      </p:grpSp>
      <p:graphicFrame>
        <p:nvGraphicFramePr>
          <p:cNvPr id="23" name="Object 22"/>
          <p:cNvGraphicFramePr>
            <a:graphicFrameLocks noChangeAspect="1"/>
          </p:cNvGraphicFramePr>
          <p:nvPr>
            <p:extLst/>
          </p:nvPr>
        </p:nvGraphicFramePr>
        <p:xfrm>
          <a:off x="9756576" y="3750388"/>
          <a:ext cx="920750" cy="434975"/>
        </p:xfrm>
        <a:graphic>
          <a:graphicData uri="http://schemas.openxmlformats.org/presentationml/2006/ole">
            <mc:AlternateContent xmlns:mc="http://schemas.openxmlformats.org/markup-compatibility/2006">
              <mc:Choice xmlns:v="urn:schemas-microsoft-com:vml" Requires="v">
                <p:oleObj spid="_x0000_s581707" name="Equation" r:id="rId10" imgW="482400" imgH="228600" progId="">
                  <p:embed/>
                </p:oleObj>
              </mc:Choice>
              <mc:Fallback>
                <p:oleObj name="Equation" r:id="rId10" imgW="482400" imgH="228600" progId="">
                  <p:embed/>
                  <p:pic>
                    <p:nvPicPr>
                      <p:cNvPr id="0" name="Picture 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56576" y="3750388"/>
                        <a:ext cx="920750"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Rectangle 23"/>
          <p:cNvSpPr/>
          <p:nvPr/>
        </p:nvSpPr>
        <p:spPr>
          <a:xfrm>
            <a:off x="5808712" y="5836620"/>
            <a:ext cx="2363688" cy="400110"/>
          </a:xfrm>
          <a:prstGeom prst="rect">
            <a:avLst/>
          </a:prstGeom>
        </p:spPr>
        <p:txBody>
          <a:bodyPr wrap="square">
            <a:spAutoFit/>
          </a:bodyPr>
          <a:lstStyle/>
          <a:p>
            <a:r>
              <a:rPr lang="nl-NL" sz="2000" b="1" i="1" dirty="0">
                <a:solidFill>
                  <a:srgbClr val="7030A0"/>
                </a:solidFill>
                <a:latin typeface="Times New Roman" panose="02020603050405020304" pitchFamily="18" charset="0"/>
                <a:cs typeface="Times New Roman" panose="02020603050405020304" pitchFamily="18" charset="0"/>
              </a:rPr>
              <a:t>U</a:t>
            </a:r>
            <a:r>
              <a:rPr lang="nl-NL" sz="1600" b="1" i="1" dirty="0">
                <a:solidFill>
                  <a:srgbClr val="7030A0"/>
                </a:solidFill>
                <a:latin typeface="Times New Roman" panose="02020603050405020304" pitchFamily="18" charset="0"/>
                <a:cs typeface="Times New Roman" panose="02020603050405020304" pitchFamily="18" charset="0"/>
              </a:rPr>
              <a:t> </a:t>
            </a:r>
            <a:r>
              <a:rPr lang="nl-NL" sz="2000" b="1" dirty="0">
                <a:solidFill>
                  <a:srgbClr val="7030A0"/>
                </a:solidFill>
                <a:latin typeface="Times New Roman" panose="02020603050405020304" pitchFamily="18" charset="0"/>
                <a:cs typeface="Times New Roman" panose="02020603050405020304" pitchFamily="18" charset="0"/>
              </a:rPr>
              <a:t>(</a:t>
            </a:r>
            <a:r>
              <a:rPr lang="nl-NL" sz="1400" b="1" dirty="0">
                <a:solidFill>
                  <a:srgbClr val="7030A0"/>
                </a:solidFill>
                <a:latin typeface="Times New Roman" panose="02020603050405020304" pitchFamily="18" charset="0"/>
                <a:cs typeface="Times New Roman" panose="02020603050405020304" pitchFamily="18" charset="0"/>
              </a:rPr>
              <a:t> </a:t>
            </a:r>
            <a:r>
              <a:rPr lang="nl-NL" sz="2000" b="1" i="1" dirty="0">
                <a:solidFill>
                  <a:srgbClr val="7030A0"/>
                </a:solidFill>
                <a:latin typeface="Times New Roman" panose="02020603050405020304" pitchFamily="18" charset="0"/>
                <a:cs typeface="Times New Roman" panose="02020603050405020304" pitchFamily="18" charset="0"/>
              </a:rPr>
              <a:t>x</a:t>
            </a:r>
            <a:r>
              <a:rPr lang="nl-NL" sz="1400" b="1" i="1" dirty="0">
                <a:solidFill>
                  <a:srgbClr val="7030A0"/>
                </a:solidFill>
                <a:latin typeface="Times New Roman" panose="02020603050405020304" pitchFamily="18" charset="0"/>
                <a:cs typeface="Times New Roman" panose="02020603050405020304" pitchFamily="18" charset="0"/>
              </a:rPr>
              <a:t> </a:t>
            </a:r>
            <a:r>
              <a:rPr lang="nl-NL" sz="2000" b="1" dirty="0" smtClean="0">
                <a:solidFill>
                  <a:srgbClr val="7030A0"/>
                </a:solidFill>
                <a:latin typeface="Times New Roman" panose="02020603050405020304" pitchFamily="18" charset="0"/>
                <a:cs typeface="Times New Roman" panose="02020603050405020304" pitchFamily="18" charset="0"/>
              </a:rPr>
              <a:t>):</a:t>
            </a:r>
            <a:r>
              <a:rPr lang="nl-NL" sz="2000" b="1" i="1" dirty="0" smtClean="0">
                <a:solidFill>
                  <a:srgbClr val="7030A0"/>
                </a:solidFill>
              </a:rPr>
              <a:t> </a:t>
            </a:r>
            <a:r>
              <a:rPr lang="nl-NL" sz="2000" dirty="0" smtClean="0">
                <a:solidFill>
                  <a:srgbClr val="7030A0"/>
                </a:solidFill>
              </a:rPr>
              <a:t>parabool</a:t>
            </a:r>
          </a:p>
        </p:txBody>
      </p:sp>
      <p:cxnSp>
        <p:nvCxnSpPr>
          <p:cNvPr id="26" name="Straight Arrow Connector 25"/>
          <p:cNvCxnSpPr/>
          <p:nvPr/>
        </p:nvCxnSpPr>
        <p:spPr bwMode="auto">
          <a:xfrm flipH="1" flipV="1">
            <a:off x="5880801" y="5836621"/>
            <a:ext cx="154239" cy="167939"/>
          </a:xfrm>
          <a:prstGeom prst="straightConnector1">
            <a:avLst/>
          </a:prstGeom>
          <a:solidFill>
            <a:schemeClr val="accent1"/>
          </a:solidFill>
          <a:ln w="9525" cap="flat" cmpd="sng" algn="ctr">
            <a:solidFill>
              <a:srgbClr val="7030A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1" name="Group 30"/>
          <p:cNvGrpSpPr/>
          <p:nvPr/>
        </p:nvGrpSpPr>
        <p:grpSpPr>
          <a:xfrm>
            <a:off x="7338377" y="4077072"/>
            <a:ext cx="1914143" cy="400110"/>
            <a:chOff x="7338377" y="4077072"/>
            <a:chExt cx="1914143" cy="400110"/>
          </a:xfrm>
        </p:grpSpPr>
        <p:sp>
          <p:nvSpPr>
            <p:cNvPr id="28" name="Rectangle 27"/>
            <p:cNvSpPr/>
            <p:nvPr/>
          </p:nvSpPr>
          <p:spPr>
            <a:xfrm>
              <a:off x="7338377" y="4077072"/>
              <a:ext cx="1914143" cy="400110"/>
            </a:xfrm>
            <a:prstGeom prst="rect">
              <a:avLst/>
            </a:prstGeom>
          </p:spPr>
          <p:txBody>
            <a:bodyPr wrap="square">
              <a:spAutoFit/>
            </a:bodyPr>
            <a:lstStyle/>
            <a:p>
              <a:r>
                <a:rPr lang="en-US" sz="2000" b="1" i="1" dirty="0" smtClean="0"/>
                <a:t>E</a:t>
              </a:r>
              <a:r>
                <a:rPr lang="en-US" sz="2000" dirty="0" smtClean="0"/>
                <a:t>     100 * </a:t>
              </a:r>
              <a:r>
                <a:rPr lang="en-US" sz="2000" b="1" i="1" u="sng" dirty="0" smtClean="0"/>
                <a:t>E</a:t>
              </a:r>
              <a:r>
                <a:rPr lang="en-US" sz="2000" baseline="-25000" dirty="0" smtClean="0"/>
                <a:t>0</a:t>
              </a:r>
              <a:endParaRPr lang="nl-NL" sz="2000" baseline="-25000" dirty="0"/>
            </a:p>
          </p:txBody>
        </p:sp>
        <p:graphicFrame>
          <p:nvGraphicFramePr>
            <p:cNvPr id="30" name="Object 29"/>
            <p:cNvGraphicFramePr>
              <a:graphicFrameLocks noChangeAspect="1"/>
            </p:cNvGraphicFramePr>
            <p:nvPr/>
          </p:nvGraphicFramePr>
          <p:xfrm>
            <a:off x="7842433" y="4149080"/>
            <a:ext cx="240930" cy="219027"/>
          </p:xfrm>
          <a:graphic>
            <a:graphicData uri="http://schemas.openxmlformats.org/presentationml/2006/ole">
              <mc:AlternateContent xmlns:mc="http://schemas.openxmlformats.org/markup-compatibility/2006">
                <mc:Choice xmlns:v="urn:schemas-microsoft-com:vml" Requires="v">
                  <p:oleObj spid="_x0000_s581708" name="Equation" r:id="rId12" imgW="139680" imgH="126720" progId="">
                    <p:embed/>
                  </p:oleObj>
                </mc:Choice>
                <mc:Fallback>
                  <p:oleObj name="Equation" r:id="rId12" imgW="139680" imgH="126720" progId="">
                    <p:embed/>
                    <p:pic>
                      <p:nvPicPr>
                        <p:cNvPr id="0" name="Picture 4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42433" y="4149080"/>
                          <a:ext cx="240930" cy="2190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55427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1000"/>
                                  </p:stCondLst>
                                  <p:childTnLst>
                                    <p:set>
                                      <p:cBhvr>
                                        <p:cTn id="19" dur="1" fill="hold">
                                          <p:stCondLst>
                                            <p:cond delay="0"/>
                                          </p:stCondLst>
                                        </p:cTn>
                                        <p:tgtEl>
                                          <p:spTgt spid="3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 Box 3"/>
          <p:cNvSpPr txBox="1">
            <a:spLocks noChangeArrowheads="1"/>
          </p:cNvSpPr>
          <p:nvPr/>
        </p:nvSpPr>
        <p:spPr bwMode="auto">
          <a:xfrm>
            <a:off x="4788024" y="1549241"/>
            <a:ext cx="3962400" cy="101566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333399"/>
                </a:solidFill>
              </a:rPr>
              <a:t>Here are some vibrational energy levels in a diatomic molecule, and the allowed transitions.</a:t>
            </a:r>
          </a:p>
        </p:txBody>
      </p:sp>
      <p:sp>
        <p:nvSpPr>
          <p:cNvPr id="33797" name="Rectangle 5"/>
          <p:cNvSpPr>
            <a:spLocks noGrp="1" noChangeArrowheads="1"/>
          </p:cNvSpPr>
          <p:nvPr>
            <p:ph type="title"/>
          </p:nvPr>
        </p:nvSpPr>
        <p:spPr/>
        <p:txBody>
          <a:bodyPr/>
          <a:lstStyle/>
          <a:p>
            <a:r>
              <a:rPr lang="en-US" sz="2800" dirty="0"/>
              <a:t>40.4 Molecular Spectra</a:t>
            </a:r>
          </a:p>
        </p:txBody>
      </p:sp>
      <p:pic>
        <p:nvPicPr>
          <p:cNvPr id="33799" name="Picture 7" descr="Figure_40_19"/>
          <p:cNvPicPr>
            <a:picLocks noChangeAspect="1" noChangeArrowheads="1"/>
          </p:cNvPicPr>
          <p:nvPr/>
        </p:nvPicPr>
        <p:blipFill>
          <a:blip r:embed="rId4"/>
          <a:srcRect/>
          <a:stretch>
            <a:fillRect/>
          </a:stretch>
        </p:blipFill>
        <p:spPr bwMode="auto">
          <a:xfrm>
            <a:off x="1009650" y="914400"/>
            <a:ext cx="2800350" cy="5638800"/>
          </a:xfrm>
          <a:prstGeom prst="rect">
            <a:avLst/>
          </a:prstGeom>
          <a:noFill/>
        </p:spPr>
      </p:pic>
      <p:sp>
        <p:nvSpPr>
          <p:cNvPr id="6" name="Rectangle 5"/>
          <p:cNvSpPr/>
          <p:nvPr/>
        </p:nvSpPr>
        <p:spPr>
          <a:xfrm>
            <a:off x="4800600" y="5867400"/>
            <a:ext cx="4114800" cy="1015663"/>
          </a:xfrm>
          <a:prstGeom prst="rect">
            <a:avLst/>
          </a:prstGeom>
        </p:spPr>
        <p:txBody>
          <a:bodyPr wrap="square">
            <a:spAutoFit/>
          </a:bodyPr>
          <a:lstStyle/>
          <a:p>
            <a:r>
              <a:rPr lang="nl-NL" sz="2000" dirty="0" smtClean="0">
                <a:solidFill>
                  <a:srgbClr val="000000"/>
                </a:solidFill>
              </a:rPr>
              <a:t>Ordegrootte </a:t>
            </a:r>
            <a:r>
              <a:rPr lang="nl-NL" sz="2000" dirty="0" err="1" smtClean="0">
                <a:solidFill>
                  <a:srgbClr val="000000"/>
                </a:solidFill>
              </a:rPr>
              <a:t>vibratie-energieovergangen</a:t>
            </a:r>
            <a:r>
              <a:rPr lang="nl-NL" sz="2000" dirty="0" smtClean="0">
                <a:solidFill>
                  <a:srgbClr val="000000"/>
                </a:solidFill>
              </a:rPr>
              <a:t>: 0,1 </a:t>
            </a:r>
            <a:r>
              <a:rPr lang="nl-NL" sz="2000" dirty="0" err="1" smtClean="0">
                <a:solidFill>
                  <a:srgbClr val="000000"/>
                </a:solidFill>
              </a:rPr>
              <a:t>eV</a:t>
            </a:r>
            <a:r>
              <a:rPr lang="nl-NL" sz="2000" dirty="0" smtClean="0">
                <a:solidFill>
                  <a:srgbClr val="000000"/>
                </a:solidFill>
              </a:rPr>
              <a:t>  </a:t>
            </a:r>
          </a:p>
          <a:p>
            <a:r>
              <a:rPr lang="nl-NL" sz="2000" b="1" i="1" dirty="0" err="1" smtClean="0">
                <a:solidFill>
                  <a:srgbClr val="000000"/>
                </a:solidFill>
                <a:latin typeface="Symbol" charset="2"/>
                <a:cs typeface="Symbol" charset="2"/>
              </a:rPr>
              <a:t>l</a:t>
            </a:r>
            <a:r>
              <a:rPr lang="nl-NL" sz="2000" b="1" i="1" dirty="0" smtClean="0">
                <a:solidFill>
                  <a:srgbClr val="000000"/>
                </a:solidFill>
                <a:latin typeface="Symbol" charset="2"/>
                <a:cs typeface="Symbol" charset="2"/>
              </a:rPr>
              <a:t> </a:t>
            </a:r>
            <a:r>
              <a:rPr lang="nl-NL" sz="2000" dirty="0" smtClean="0">
                <a:solidFill>
                  <a:srgbClr val="000000"/>
                </a:solidFill>
              </a:rPr>
              <a:t>≈ 10</a:t>
            </a:r>
            <a:r>
              <a:rPr lang="nl-NL" sz="2000" baseline="30000" dirty="0" smtClean="0">
                <a:solidFill>
                  <a:srgbClr val="000000"/>
                </a:solidFill>
              </a:rPr>
              <a:t> -5</a:t>
            </a:r>
            <a:r>
              <a:rPr lang="nl-NL" sz="2000" dirty="0" smtClean="0">
                <a:solidFill>
                  <a:srgbClr val="000000"/>
                </a:solidFill>
              </a:rPr>
              <a:t> </a:t>
            </a:r>
            <a:r>
              <a:rPr lang="nl-NL" sz="2000" dirty="0" err="1" smtClean="0">
                <a:solidFill>
                  <a:srgbClr val="000000"/>
                </a:solidFill>
              </a:rPr>
              <a:t>m</a:t>
            </a:r>
            <a:r>
              <a:rPr lang="nl-NL" sz="2000" dirty="0" smtClean="0">
                <a:solidFill>
                  <a:srgbClr val="000000"/>
                </a:solidFill>
              </a:rPr>
              <a:t> () </a:t>
            </a:r>
          </a:p>
        </p:txBody>
      </p:sp>
      <p:graphicFrame>
        <p:nvGraphicFramePr>
          <p:cNvPr id="2" name="Object 1"/>
          <p:cNvGraphicFramePr>
            <a:graphicFrameLocks noChangeAspect="1"/>
          </p:cNvGraphicFramePr>
          <p:nvPr>
            <p:extLst/>
          </p:nvPr>
        </p:nvGraphicFramePr>
        <p:xfrm>
          <a:off x="5843588" y="3336925"/>
          <a:ext cx="2028825" cy="949325"/>
        </p:xfrm>
        <a:graphic>
          <a:graphicData uri="http://schemas.openxmlformats.org/presentationml/2006/ole">
            <mc:AlternateContent xmlns:mc="http://schemas.openxmlformats.org/markup-compatibility/2006">
              <mc:Choice xmlns:v="urn:schemas-microsoft-com:vml" Requires="v">
                <p:oleObj spid="_x0000_s587780" name="Equation" r:id="rId5" imgW="977760" imgH="457200" progId="Equation.DSMT4">
                  <p:embed/>
                </p:oleObj>
              </mc:Choice>
              <mc:Fallback>
                <p:oleObj name="Equation" r:id="rId5" imgW="977760" imgH="457200" progId="Equation.DSMT4">
                  <p:embed/>
                  <p:pic>
                    <p:nvPicPr>
                      <p:cNvPr id="2" name="Object 1"/>
                      <p:cNvPicPr>
                        <a:picLocks noChangeAspect="1" noChangeArrowheads="1"/>
                      </p:cNvPicPr>
                      <p:nvPr/>
                    </p:nvPicPr>
                    <p:blipFill>
                      <a:blip r:embed="rId6"/>
                      <a:srcRect/>
                      <a:stretch>
                        <a:fillRect/>
                      </a:stretch>
                    </p:blipFill>
                    <p:spPr bwMode="auto">
                      <a:xfrm>
                        <a:off x="5843588" y="3336925"/>
                        <a:ext cx="2028825"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3909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Rectangle 4"/>
          <p:cNvSpPr>
            <a:spLocks noGrp="1" noChangeArrowheads="1"/>
          </p:cNvSpPr>
          <p:nvPr>
            <p:ph type="title"/>
          </p:nvPr>
        </p:nvSpPr>
        <p:spPr/>
        <p:txBody>
          <a:bodyPr/>
          <a:lstStyle/>
          <a:p>
            <a:r>
              <a:rPr lang="en-US" sz="2800" dirty="0"/>
              <a:t>40.4 Molecular Spectra</a:t>
            </a:r>
          </a:p>
        </p:txBody>
      </p:sp>
      <p:sp>
        <p:nvSpPr>
          <p:cNvPr id="135174" name="Text Box 6"/>
          <p:cNvSpPr txBox="1">
            <a:spLocks noChangeArrowheads="1"/>
          </p:cNvSpPr>
          <p:nvPr/>
        </p:nvSpPr>
        <p:spPr bwMode="auto">
          <a:xfrm>
            <a:off x="4572000" y="1852369"/>
            <a:ext cx="4114800" cy="2800767"/>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333399"/>
                </a:solidFill>
              </a:rPr>
              <a:t>Here we see typical electronic, </a:t>
            </a:r>
            <a:r>
              <a:rPr lang="en-US" sz="2000" dirty="0" err="1">
                <a:solidFill>
                  <a:srgbClr val="333399"/>
                </a:solidFill>
              </a:rPr>
              <a:t>vibrational</a:t>
            </a:r>
            <a:r>
              <a:rPr lang="en-US" sz="2000" dirty="0">
                <a:solidFill>
                  <a:srgbClr val="333399"/>
                </a:solidFill>
              </a:rPr>
              <a:t>, and rotational energy levels in a molecule. The separation between </a:t>
            </a:r>
            <a:r>
              <a:rPr lang="en-US" sz="2000" dirty="0" err="1">
                <a:solidFill>
                  <a:srgbClr val="333399"/>
                </a:solidFill>
              </a:rPr>
              <a:t>vibrational</a:t>
            </a:r>
            <a:r>
              <a:rPr lang="en-US" sz="2000" dirty="0">
                <a:solidFill>
                  <a:srgbClr val="333399"/>
                </a:solidFill>
              </a:rPr>
              <a:t> levels and between rotational levels has been exaggerated for clarity</a:t>
            </a:r>
            <a:r>
              <a:rPr lang="en-US" sz="2000" dirty="0" smtClean="0">
                <a:solidFill>
                  <a:srgbClr val="333399"/>
                </a:solidFill>
              </a:rPr>
              <a:t>.</a:t>
            </a:r>
          </a:p>
          <a:p>
            <a:pPr>
              <a:spcBef>
                <a:spcPct val="50000"/>
              </a:spcBef>
            </a:pPr>
            <a:endParaRPr lang="en-US" sz="2000" dirty="0">
              <a:solidFill>
                <a:srgbClr val="333399"/>
              </a:solidFill>
            </a:endParaRPr>
          </a:p>
        </p:txBody>
      </p:sp>
      <p:pic>
        <p:nvPicPr>
          <p:cNvPr id="135175" name="Picture 7" descr="Figure_40_20"/>
          <p:cNvPicPr>
            <a:picLocks noChangeAspect="1" noChangeArrowheads="1"/>
          </p:cNvPicPr>
          <p:nvPr/>
        </p:nvPicPr>
        <p:blipFill>
          <a:blip r:embed="rId3"/>
          <a:srcRect/>
          <a:stretch>
            <a:fillRect/>
          </a:stretch>
        </p:blipFill>
        <p:spPr bwMode="auto">
          <a:xfrm>
            <a:off x="678874" y="832289"/>
            <a:ext cx="3439102" cy="6182885"/>
          </a:xfrm>
          <a:prstGeom prst="rect">
            <a:avLst/>
          </a:prstGeom>
          <a:noFill/>
        </p:spPr>
      </p:pic>
      <p:sp>
        <p:nvSpPr>
          <p:cNvPr id="5" name="Rectangle 4"/>
          <p:cNvSpPr/>
          <p:nvPr/>
        </p:nvSpPr>
        <p:spPr>
          <a:xfrm>
            <a:off x="4800600" y="5867400"/>
            <a:ext cx="4114800" cy="400110"/>
          </a:xfrm>
          <a:prstGeom prst="rect">
            <a:avLst/>
          </a:prstGeom>
        </p:spPr>
        <p:txBody>
          <a:bodyPr wrap="square">
            <a:spAutoFit/>
          </a:bodyPr>
          <a:lstStyle/>
          <a:p>
            <a:r>
              <a:rPr lang="nl-NL" sz="2000" dirty="0" smtClean="0">
                <a:solidFill>
                  <a:srgbClr val="000000"/>
                </a:solidFill>
              </a:rPr>
              <a:t>X </a:t>
            </a:r>
            <a:r>
              <a:rPr lang="nl-NL" sz="2000" dirty="0" smtClean="0">
                <a:solidFill>
                  <a:srgbClr val="000000"/>
                </a:solidFill>
                <a:latin typeface="Wingdings"/>
                <a:ea typeface="Wingdings"/>
                <a:cs typeface="Wingdings"/>
              </a:rPr>
              <a:t></a:t>
            </a:r>
            <a:r>
              <a:rPr lang="nl-NL" sz="2000" dirty="0" smtClean="0">
                <a:solidFill>
                  <a:srgbClr val="000000"/>
                </a:solidFill>
              </a:rPr>
              <a:t> verboden overgang</a:t>
            </a:r>
          </a:p>
        </p:txBody>
      </p:sp>
      <p:sp>
        <p:nvSpPr>
          <p:cNvPr id="6" name="Rectangle 5"/>
          <p:cNvSpPr/>
          <p:nvPr/>
        </p:nvSpPr>
        <p:spPr>
          <a:xfrm>
            <a:off x="2785654" y="5013176"/>
            <a:ext cx="518091" cy="461665"/>
          </a:xfrm>
          <a:prstGeom prst="rect">
            <a:avLst/>
          </a:prstGeom>
        </p:spPr>
        <p:txBody>
          <a:bodyPr wrap="none">
            <a:spAutoFit/>
          </a:bodyPr>
          <a:lstStyle/>
          <a:p>
            <a:r>
              <a:rPr lang="en-US" dirty="0" smtClean="0">
                <a:solidFill>
                  <a:srgbClr val="7030A0"/>
                </a:solidFill>
                <a:latin typeface="Brush Script MT" panose="03060802040406070304" pitchFamily="66" charset="0"/>
                <a:cs typeface="Brush Script MT Italic"/>
              </a:rPr>
              <a:t>l</a:t>
            </a:r>
            <a:r>
              <a:rPr lang="en-US" sz="1800" dirty="0" smtClean="0">
                <a:solidFill>
                  <a:srgbClr val="7030A0"/>
                </a:solidFill>
              </a:rPr>
              <a:t>=3</a:t>
            </a:r>
          </a:p>
        </p:txBody>
      </p:sp>
      <p:sp>
        <p:nvSpPr>
          <p:cNvPr id="7" name="Rectangle 6"/>
          <p:cNvSpPr/>
          <p:nvPr/>
        </p:nvSpPr>
        <p:spPr>
          <a:xfrm>
            <a:off x="2809637" y="4797152"/>
            <a:ext cx="518091" cy="461665"/>
          </a:xfrm>
          <a:prstGeom prst="rect">
            <a:avLst/>
          </a:prstGeom>
        </p:spPr>
        <p:txBody>
          <a:bodyPr wrap="none">
            <a:spAutoFit/>
          </a:bodyPr>
          <a:lstStyle/>
          <a:p>
            <a:r>
              <a:rPr lang="en-US" dirty="0" smtClean="0">
                <a:solidFill>
                  <a:srgbClr val="7030A0"/>
                </a:solidFill>
                <a:latin typeface="Brush Script MT" panose="03060802040406070304" pitchFamily="66" charset="0"/>
                <a:cs typeface="Brush Script MT Italic"/>
              </a:rPr>
              <a:t>l</a:t>
            </a:r>
            <a:r>
              <a:rPr lang="en-US" sz="1800" dirty="0" smtClean="0">
                <a:solidFill>
                  <a:srgbClr val="7030A0"/>
                </a:solidFill>
              </a:rPr>
              <a:t>=4</a:t>
            </a:r>
          </a:p>
        </p:txBody>
      </p:sp>
      <p:sp>
        <p:nvSpPr>
          <p:cNvPr id="8" name="Rectangle 7"/>
          <p:cNvSpPr/>
          <p:nvPr/>
        </p:nvSpPr>
        <p:spPr>
          <a:xfrm>
            <a:off x="107504" y="1095127"/>
            <a:ext cx="607860" cy="461665"/>
          </a:xfrm>
          <a:prstGeom prst="rect">
            <a:avLst/>
          </a:prstGeom>
        </p:spPr>
        <p:txBody>
          <a:bodyPr wrap="none">
            <a:spAutoFit/>
          </a:bodyPr>
          <a:lstStyle/>
          <a:p>
            <a:r>
              <a:rPr lang="en-US" dirty="0" smtClean="0">
                <a:solidFill>
                  <a:srgbClr val="2D2D8A"/>
                </a:solidFill>
                <a:latin typeface="Symbol" panose="05050102010706020507" pitchFamily="18" charset="2"/>
                <a:cs typeface="Brush Script MT Italic"/>
              </a:rPr>
              <a:t>n</a:t>
            </a:r>
            <a:r>
              <a:rPr lang="en-US" sz="1800" dirty="0" smtClean="0">
                <a:solidFill>
                  <a:srgbClr val="2D2D8A"/>
                </a:solidFill>
              </a:rPr>
              <a:t>=1</a:t>
            </a:r>
          </a:p>
        </p:txBody>
      </p:sp>
      <p:sp>
        <p:nvSpPr>
          <p:cNvPr id="9" name="Rectangle 8"/>
          <p:cNvSpPr/>
          <p:nvPr/>
        </p:nvSpPr>
        <p:spPr>
          <a:xfrm>
            <a:off x="71014" y="2132856"/>
            <a:ext cx="607860" cy="461665"/>
          </a:xfrm>
          <a:prstGeom prst="rect">
            <a:avLst/>
          </a:prstGeom>
        </p:spPr>
        <p:txBody>
          <a:bodyPr wrap="none">
            <a:spAutoFit/>
          </a:bodyPr>
          <a:lstStyle/>
          <a:p>
            <a:r>
              <a:rPr lang="en-US" dirty="0" smtClean="0">
                <a:solidFill>
                  <a:srgbClr val="2D2D8A"/>
                </a:solidFill>
                <a:latin typeface="Symbol" panose="05050102010706020507" pitchFamily="18" charset="2"/>
                <a:cs typeface="Brush Script MT Italic"/>
              </a:rPr>
              <a:t>n</a:t>
            </a:r>
            <a:r>
              <a:rPr lang="en-US" sz="1800" dirty="0" smtClean="0">
                <a:solidFill>
                  <a:srgbClr val="2D2D8A"/>
                </a:solidFill>
              </a:rPr>
              <a:t>=0</a:t>
            </a:r>
          </a:p>
        </p:txBody>
      </p:sp>
      <p:sp>
        <p:nvSpPr>
          <p:cNvPr id="10" name="Rectangle 9"/>
          <p:cNvSpPr/>
          <p:nvPr/>
        </p:nvSpPr>
        <p:spPr>
          <a:xfrm>
            <a:off x="3535765" y="6034445"/>
            <a:ext cx="588623" cy="369332"/>
          </a:xfrm>
          <a:prstGeom prst="rect">
            <a:avLst/>
          </a:prstGeom>
        </p:spPr>
        <p:txBody>
          <a:bodyPr wrap="none">
            <a:spAutoFit/>
          </a:bodyPr>
          <a:lstStyle/>
          <a:p>
            <a:r>
              <a:rPr lang="en-US" sz="1800" b="1" dirty="0" smtClean="0">
                <a:solidFill>
                  <a:srgbClr val="2D2D8A"/>
                </a:solidFill>
                <a:latin typeface="Arial"/>
                <a:cs typeface="Brush Script MT Italic"/>
              </a:rPr>
              <a:t>n</a:t>
            </a:r>
            <a:r>
              <a:rPr lang="en-US" sz="1800" b="1" dirty="0" smtClean="0">
                <a:solidFill>
                  <a:srgbClr val="2D2D8A"/>
                </a:solidFill>
              </a:rPr>
              <a:t>=2</a:t>
            </a:r>
          </a:p>
        </p:txBody>
      </p:sp>
      <p:sp>
        <p:nvSpPr>
          <p:cNvPr id="11" name="Rectangle 10"/>
          <p:cNvSpPr/>
          <p:nvPr/>
        </p:nvSpPr>
        <p:spPr>
          <a:xfrm>
            <a:off x="3601123" y="2247597"/>
            <a:ext cx="588623" cy="369332"/>
          </a:xfrm>
          <a:prstGeom prst="rect">
            <a:avLst/>
          </a:prstGeom>
        </p:spPr>
        <p:txBody>
          <a:bodyPr wrap="none">
            <a:spAutoFit/>
          </a:bodyPr>
          <a:lstStyle/>
          <a:p>
            <a:r>
              <a:rPr lang="en-US" sz="1800" b="1" dirty="0" smtClean="0">
                <a:solidFill>
                  <a:srgbClr val="2D2D8A"/>
                </a:solidFill>
                <a:latin typeface="Arial"/>
                <a:cs typeface="Brush Script MT Italic"/>
              </a:rPr>
              <a:t>n</a:t>
            </a:r>
            <a:r>
              <a:rPr lang="en-US" sz="1800" b="1" dirty="0" smtClean="0">
                <a:solidFill>
                  <a:srgbClr val="2D2D8A"/>
                </a:solidFill>
              </a:rPr>
              <a:t>=3</a:t>
            </a:r>
          </a:p>
        </p:txBody>
      </p:sp>
      <p:sp>
        <p:nvSpPr>
          <p:cNvPr id="12" name="Rectangle 11"/>
          <p:cNvSpPr/>
          <p:nvPr/>
        </p:nvSpPr>
        <p:spPr>
          <a:xfrm>
            <a:off x="259904" y="5025950"/>
            <a:ext cx="607860" cy="461665"/>
          </a:xfrm>
          <a:prstGeom prst="rect">
            <a:avLst/>
          </a:prstGeom>
        </p:spPr>
        <p:txBody>
          <a:bodyPr wrap="none">
            <a:spAutoFit/>
          </a:bodyPr>
          <a:lstStyle/>
          <a:p>
            <a:r>
              <a:rPr lang="en-US" dirty="0" smtClean="0">
                <a:solidFill>
                  <a:srgbClr val="2D2D8A"/>
                </a:solidFill>
                <a:latin typeface="Symbol" panose="05050102010706020507" pitchFamily="18" charset="2"/>
                <a:cs typeface="Brush Script MT Italic"/>
              </a:rPr>
              <a:t>n</a:t>
            </a:r>
            <a:r>
              <a:rPr lang="en-US" sz="1800" dirty="0" smtClean="0">
                <a:solidFill>
                  <a:srgbClr val="2D2D8A"/>
                </a:solidFill>
              </a:rPr>
              <a:t>=1</a:t>
            </a:r>
          </a:p>
        </p:txBody>
      </p:sp>
      <p:sp>
        <p:nvSpPr>
          <p:cNvPr id="13" name="Rectangle 12"/>
          <p:cNvSpPr/>
          <p:nvPr/>
        </p:nvSpPr>
        <p:spPr>
          <a:xfrm>
            <a:off x="223414" y="6063679"/>
            <a:ext cx="607860" cy="461665"/>
          </a:xfrm>
          <a:prstGeom prst="rect">
            <a:avLst/>
          </a:prstGeom>
        </p:spPr>
        <p:txBody>
          <a:bodyPr wrap="none">
            <a:spAutoFit/>
          </a:bodyPr>
          <a:lstStyle/>
          <a:p>
            <a:r>
              <a:rPr lang="en-US" dirty="0" smtClean="0">
                <a:solidFill>
                  <a:srgbClr val="2D2D8A"/>
                </a:solidFill>
                <a:latin typeface="Symbol" panose="05050102010706020507" pitchFamily="18" charset="2"/>
                <a:cs typeface="Brush Script MT Italic"/>
              </a:rPr>
              <a:t>n</a:t>
            </a:r>
            <a:r>
              <a:rPr lang="en-US" sz="1800" dirty="0" smtClean="0">
                <a:solidFill>
                  <a:srgbClr val="2D2D8A"/>
                </a:solidFill>
              </a:rPr>
              <a:t>=0</a:t>
            </a:r>
          </a:p>
        </p:txBody>
      </p:sp>
      <p:sp>
        <p:nvSpPr>
          <p:cNvPr id="14" name="Rectangle 13"/>
          <p:cNvSpPr/>
          <p:nvPr/>
        </p:nvSpPr>
        <p:spPr>
          <a:xfrm>
            <a:off x="5633049" y="6308983"/>
            <a:ext cx="2467343" cy="800219"/>
          </a:xfrm>
          <a:prstGeom prst="rect">
            <a:avLst/>
          </a:prstGeom>
        </p:spPr>
        <p:txBody>
          <a:bodyPr wrap="none">
            <a:spAutoFit/>
          </a:bodyPr>
          <a:lstStyle/>
          <a:p>
            <a:r>
              <a:rPr lang="en-US" dirty="0" err="1" smtClean="0">
                <a:solidFill>
                  <a:srgbClr val="000000"/>
                </a:solidFill>
                <a:latin typeface="Symbol" panose="05050102010706020507" pitchFamily="18" charset="2"/>
                <a:cs typeface="Brush Script MT Italic"/>
              </a:rPr>
              <a:t>Dn</a:t>
            </a:r>
            <a:r>
              <a:rPr lang="en-US" dirty="0" smtClean="0">
                <a:solidFill>
                  <a:srgbClr val="000000"/>
                </a:solidFill>
                <a:latin typeface="Symbol" panose="05050102010706020507" pitchFamily="18" charset="2"/>
                <a:cs typeface="Brush Script MT Italic"/>
              </a:rPr>
              <a:t> </a:t>
            </a:r>
            <a:r>
              <a:rPr lang="en-US" sz="2000" dirty="0" smtClean="0">
                <a:solidFill>
                  <a:srgbClr val="000000"/>
                </a:solidFill>
              </a:rPr>
              <a:t>=±1 &amp;</a:t>
            </a:r>
            <a:r>
              <a:rPr lang="en-US" sz="1800" dirty="0" smtClean="0">
                <a:solidFill>
                  <a:srgbClr val="000000"/>
                </a:solidFill>
              </a:rPr>
              <a:t> </a:t>
            </a:r>
            <a:r>
              <a:rPr lang="en-US" dirty="0" smtClean="0">
                <a:solidFill>
                  <a:srgbClr val="000000"/>
                </a:solidFill>
                <a:latin typeface="Symbol" panose="05050102010706020507" pitchFamily="18" charset="2"/>
                <a:cs typeface="Brush Script MT Italic"/>
              </a:rPr>
              <a:t>D</a:t>
            </a:r>
            <a:r>
              <a:rPr lang="en-US" sz="2800" b="1" dirty="0">
                <a:solidFill>
                  <a:srgbClr val="000000"/>
                </a:solidFill>
                <a:latin typeface="Brush Script MT" panose="03060802040406070304" pitchFamily="66" charset="0"/>
                <a:cs typeface="Brush Script MT Italic"/>
              </a:rPr>
              <a:t>l</a:t>
            </a:r>
            <a:r>
              <a:rPr lang="en-US" sz="1800" dirty="0" smtClean="0">
                <a:solidFill>
                  <a:srgbClr val="000000"/>
                </a:solidFill>
                <a:latin typeface="Symbol" panose="05050102010706020507" pitchFamily="18" charset="2"/>
                <a:cs typeface="Brush Script MT Italic"/>
              </a:rPr>
              <a:t>  </a:t>
            </a:r>
            <a:r>
              <a:rPr lang="en-US" sz="2000" dirty="0" smtClean="0">
                <a:solidFill>
                  <a:srgbClr val="000000"/>
                </a:solidFill>
              </a:rPr>
              <a:t>= ±</a:t>
            </a:r>
            <a:r>
              <a:rPr lang="en-US" sz="2000" dirty="0">
                <a:solidFill>
                  <a:srgbClr val="000000"/>
                </a:solidFill>
              </a:rPr>
              <a:t>1</a:t>
            </a:r>
          </a:p>
          <a:p>
            <a:endParaRPr lang="en-US" sz="1800" dirty="0" smtClean="0">
              <a:solidFill>
                <a:srgbClr val="000000"/>
              </a:solidFill>
            </a:endParaRPr>
          </a:p>
        </p:txBody>
      </p:sp>
    </p:spTree>
    <p:extLst>
      <p:ext uri="{BB962C8B-B14F-4D97-AF65-F5344CB8AC3E}">
        <p14:creationId xmlns:p14="http://schemas.microsoft.com/office/powerpoint/2010/main" val="176321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solidFill>
                <a:srgbClr val="000000"/>
              </a:solidFill>
            </a:endParaRPr>
          </a:p>
        </p:txBody>
      </p:sp>
      <p:sp>
        <p:nvSpPr>
          <p:cNvPr id="26"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en-US" dirty="0" smtClean="0">
                <a:solidFill>
                  <a:schemeClr val="tx2"/>
                </a:solidFill>
              </a:rPr>
              <a:t>§</a:t>
            </a:r>
            <a:r>
              <a:rPr lang="nl-NL" dirty="0">
                <a:solidFill>
                  <a:srgbClr val="000000"/>
                </a:solidFill>
              </a:rPr>
              <a:t>40.4   </a:t>
            </a:r>
            <a:r>
              <a:rPr lang="nl-NL" dirty="0" smtClean="0">
                <a:solidFill>
                  <a:srgbClr val="000000"/>
                </a:solidFill>
              </a:rPr>
              <a:t>Moleculaire spectra</a:t>
            </a:r>
            <a:endParaRPr lang="nl-NL" dirty="0">
              <a:solidFill>
                <a:srgbClr val="000000"/>
              </a:solidFill>
            </a:endParaRPr>
          </a:p>
        </p:txBody>
      </p:sp>
      <p:sp>
        <p:nvSpPr>
          <p:cNvPr id="137219" name="Text Box 3"/>
          <p:cNvSpPr txBox="1">
            <a:spLocks noChangeArrowheads="1"/>
          </p:cNvSpPr>
          <p:nvPr/>
        </p:nvSpPr>
        <p:spPr bwMode="auto">
          <a:xfrm>
            <a:off x="1028700" y="2743200"/>
            <a:ext cx="7086600" cy="3725863"/>
          </a:xfrm>
          <a:prstGeom prst="rect">
            <a:avLst/>
          </a:prstGeom>
          <a:solidFill>
            <a:schemeClr val="accent1"/>
          </a:solidFill>
          <a:ln w="9525">
            <a:noFill/>
            <a:miter lim="800000"/>
            <a:headEnd/>
            <a:tailEnd/>
          </a:ln>
          <a:effectLst/>
        </p:spPr>
        <p:txBody>
          <a:bodyPr>
            <a:prstTxWarp prst="textNoShape">
              <a:avLst/>
            </a:prstTxWarp>
            <a:spAutoFit/>
          </a:bodyPr>
          <a:lstStyle/>
          <a:p>
            <a:pPr>
              <a:spcBef>
                <a:spcPct val="50000"/>
              </a:spcBef>
            </a:pPr>
            <a:r>
              <a:rPr lang="en-US"/>
              <a:t>Figure 40-22 goes here.</a:t>
            </a:r>
          </a:p>
          <a:p>
            <a:pPr>
              <a:spcBef>
                <a:spcPct val="50000"/>
              </a:spcBef>
            </a:pPr>
            <a:endParaRPr lang="en-US"/>
          </a:p>
          <a:p>
            <a:pPr>
              <a:spcBef>
                <a:spcPct val="50000"/>
              </a:spcBef>
            </a:pPr>
            <a:endParaRPr lang="en-US"/>
          </a:p>
          <a:p>
            <a:pPr>
              <a:spcBef>
                <a:spcPct val="50000"/>
              </a:spcBef>
            </a:pPr>
            <a:endParaRPr lang="en-US"/>
          </a:p>
          <a:p>
            <a:pPr>
              <a:spcBef>
                <a:spcPct val="50000"/>
              </a:spcBef>
            </a:pPr>
            <a:endParaRPr lang="en-US"/>
          </a:p>
          <a:p>
            <a:pPr>
              <a:spcBef>
                <a:spcPct val="50000"/>
              </a:spcBef>
            </a:pPr>
            <a:endParaRPr lang="en-US"/>
          </a:p>
        </p:txBody>
      </p:sp>
      <p:sp>
        <p:nvSpPr>
          <p:cNvPr id="137220" name="Text Box 4"/>
          <p:cNvSpPr txBox="1">
            <a:spLocks noChangeArrowheads="1"/>
          </p:cNvSpPr>
          <p:nvPr/>
        </p:nvSpPr>
        <p:spPr bwMode="auto">
          <a:xfrm>
            <a:off x="1264096" y="836712"/>
            <a:ext cx="7772400" cy="430887"/>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200" dirty="0" err="1" smtClean="0">
                <a:solidFill>
                  <a:srgbClr val="008080"/>
                </a:solidFill>
              </a:rPr>
              <a:t>Absorptiespectrum</a:t>
            </a:r>
            <a:r>
              <a:rPr lang="en-US" sz="2200" dirty="0" smtClean="0">
                <a:solidFill>
                  <a:srgbClr val="008080"/>
                </a:solidFill>
              </a:rPr>
              <a:t> </a:t>
            </a:r>
            <a:r>
              <a:rPr lang="en-US" sz="2200" dirty="0" err="1" smtClean="0">
                <a:solidFill>
                  <a:srgbClr val="008080"/>
                </a:solidFill>
              </a:rPr>
              <a:t>voor</a:t>
            </a:r>
            <a:r>
              <a:rPr lang="en-US" sz="2200" dirty="0" smtClean="0">
                <a:solidFill>
                  <a:srgbClr val="008080"/>
                </a:solidFill>
              </a:rPr>
              <a:t> </a:t>
            </a:r>
            <a:r>
              <a:rPr lang="en-US" sz="2200" dirty="0" err="1" smtClean="0">
                <a:solidFill>
                  <a:srgbClr val="008080"/>
                </a:solidFill>
              </a:rPr>
              <a:t>HCl-moleculen</a:t>
            </a:r>
            <a:endParaRPr lang="en-US" sz="2200" dirty="0">
              <a:solidFill>
                <a:srgbClr val="008080"/>
              </a:solidFill>
            </a:endParaRPr>
          </a:p>
        </p:txBody>
      </p:sp>
      <p:pic>
        <p:nvPicPr>
          <p:cNvPr id="137221" name="Picture 5" descr="Figure_40_22"/>
          <p:cNvPicPr>
            <a:picLocks noChangeAspect="1" noChangeArrowheads="1"/>
          </p:cNvPicPr>
          <p:nvPr/>
        </p:nvPicPr>
        <p:blipFill>
          <a:blip r:embed="rId4"/>
          <a:srcRect/>
          <a:stretch>
            <a:fillRect/>
          </a:stretch>
        </p:blipFill>
        <p:spPr bwMode="auto">
          <a:xfrm>
            <a:off x="987425" y="2632075"/>
            <a:ext cx="7165975" cy="3997325"/>
          </a:xfrm>
          <a:prstGeom prst="rect">
            <a:avLst/>
          </a:prstGeom>
          <a:noFill/>
        </p:spPr>
      </p:pic>
      <p:sp>
        <p:nvSpPr>
          <p:cNvPr id="6" name="Rectangle 5"/>
          <p:cNvSpPr/>
          <p:nvPr/>
        </p:nvSpPr>
        <p:spPr>
          <a:xfrm>
            <a:off x="7279251" y="3429000"/>
            <a:ext cx="569349" cy="369332"/>
          </a:xfrm>
          <a:prstGeom prst="rect">
            <a:avLst/>
          </a:prstGeom>
        </p:spPr>
        <p:txBody>
          <a:bodyPr wrap="none">
            <a:spAutoFit/>
          </a:bodyPr>
          <a:lstStyle/>
          <a:p>
            <a:r>
              <a:rPr lang="en-US" sz="1800" dirty="0" err="1" smtClean="0">
                <a:solidFill>
                  <a:schemeClr val="accent2"/>
                </a:solidFill>
              </a:rPr>
              <a:t>HCl</a:t>
            </a:r>
            <a:endParaRPr lang="en-US" sz="1800" dirty="0">
              <a:solidFill>
                <a:schemeClr val="accent2"/>
              </a:solidFill>
            </a:endParaRPr>
          </a:p>
        </p:txBody>
      </p:sp>
      <p:grpSp>
        <p:nvGrpSpPr>
          <p:cNvPr id="2" name="Group 27"/>
          <p:cNvGrpSpPr/>
          <p:nvPr/>
        </p:nvGrpSpPr>
        <p:grpSpPr>
          <a:xfrm>
            <a:off x="1739229" y="5562600"/>
            <a:ext cx="5713091" cy="1424409"/>
            <a:chOff x="1739229" y="5562600"/>
            <a:chExt cx="5713091" cy="1424409"/>
          </a:xfrm>
        </p:grpSpPr>
        <p:sp>
          <p:nvSpPr>
            <p:cNvPr id="7" name="Rectangle 6"/>
            <p:cNvSpPr/>
            <p:nvPr/>
          </p:nvSpPr>
          <p:spPr>
            <a:xfrm>
              <a:off x="6291425" y="6525344"/>
              <a:ext cx="1160895" cy="461665"/>
            </a:xfrm>
            <a:prstGeom prst="rect">
              <a:avLst/>
            </a:prstGeom>
          </p:spPr>
          <p:txBody>
            <a:bodyPr wrap="none">
              <a:spAutoFit/>
            </a:bodyPr>
            <a:lstStyle/>
            <a:p>
              <a:r>
                <a:rPr lang="en-US" dirty="0">
                  <a:solidFill>
                    <a:schemeClr val="accent5">
                      <a:lumMod val="25000"/>
                    </a:schemeClr>
                  </a:solidFill>
                  <a:latin typeface="Brush Script MT" panose="03060802040406070304" pitchFamily="66" charset="0"/>
                  <a:cs typeface="Brush Script MT Italic"/>
                </a:rPr>
                <a:t>l</a:t>
              </a:r>
              <a:r>
                <a:rPr lang="en-US" sz="1800" dirty="0" smtClean="0">
                  <a:solidFill>
                    <a:schemeClr val="accent5">
                      <a:lumMod val="25000"/>
                    </a:schemeClr>
                  </a:solidFill>
                </a:rPr>
                <a:t>=1 </a:t>
              </a:r>
              <a:r>
                <a:rPr lang="en-US" sz="1800" dirty="0" smtClean="0">
                  <a:solidFill>
                    <a:schemeClr val="accent5">
                      <a:lumMod val="25000"/>
                    </a:schemeClr>
                  </a:solidFill>
                  <a:latin typeface="Wingdings"/>
                  <a:ea typeface="Wingdings"/>
                  <a:cs typeface="Wingdings"/>
                </a:rPr>
                <a:t></a:t>
              </a:r>
              <a:r>
                <a:rPr lang="en-US" dirty="0">
                  <a:solidFill>
                    <a:schemeClr val="accent5">
                      <a:lumMod val="25000"/>
                    </a:schemeClr>
                  </a:solidFill>
                  <a:latin typeface="Brush Script MT" panose="03060802040406070304" pitchFamily="66" charset="0"/>
                  <a:cs typeface="Brush Script MT Italic"/>
                </a:rPr>
                <a:t>l</a:t>
              </a:r>
              <a:r>
                <a:rPr lang="en-US" sz="1800" dirty="0" smtClean="0">
                  <a:solidFill>
                    <a:schemeClr val="accent5">
                      <a:lumMod val="25000"/>
                    </a:schemeClr>
                  </a:solidFill>
                </a:rPr>
                <a:t>=2</a:t>
              </a:r>
            </a:p>
          </p:txBody>
        </p:sp>
        <p:sp>
          <p:nvSpPr>
            <p:cNvPr id="8" name="Rectangle 7"/>
            <p:cNvSpPr/>
            <p:nvPr/>
          </p:nvSpPr>
          <p:spPr>
            <a:xfrm>
              <a:off x="5067289" y="6279703"/>
              <a:ext cx="1160895" cy="461665"/>
            </a:xfrm>
            <a:prstGeom prst="rect">
              <a:avLst/>
            </a:prstGeom>
          </p:spPr>
          <p:txBody>
            <a:bodyPr wrap="none">
              <a:spAutoFit/>
            </a:bodyPr>
            <a:lstStyle/>
            <a:p>
              <a:r>
                <a:rPr lang="en-US" dirty="0">
                  <a:solidFill>
                    <a:srgbClr val="2D2D8A"/>
                  </a:solidFill>
                  <a:latin typeface="Brush Script MT" panose="03060802040406070304" pitchFamily="66" charset="0"/>
                  <a:cs typeface="Brush Script MT Italic"/>
                </a:rPr>
                <a:t>l</a:t>
              </a:r>
              <a:r>
                <a:rPr lang="en-US" sz="1800" dirty="0" smtClean="0">
                  <a:solidFill>
                    <a:schemeClr val="accent2"/>
                  </a:solidFill>
                </a:rPr>
                <a:t>=0 </a:t>
              </a:r>
              <a:r>
                <a:rPr lang="en-US" sz="1800" dirty="0" smtClean="0">
                  <a:solidFill>
                    <a:schemeClr val="accent2"/>
                  </a:solidFill>
                  <a:latin typeface="Wingdings"/>
                  <a:ea typeface="Wingdings"/>
                  <a:cs typeface="Wingdings"/>
                </a:rPr>
                <a:t></a:t>
              </a:r>
              <a:r>
                <a:rPr lang="en-US" dirty="0">
                  <a:solidFill>
                    <a:srgbClr val="2D2D8A"/>
                  </a:solidFill>
                  <a:latin typeface="Brush Script MT" panose="03060802040406070304" pitchFamily="66" charset="0"/>
                  <a:cs typeface="Brush Script MT Italic"/>
                </a:rPr>
                <a:t>l</a:t>
              </a:r>
              <a:r>
                <a:rPr lang="en-US" sz="1800" dirty="0" smtClean="0">
                  <a:solidFill>
                    <a:schemeClr val="accent2"/>
                  </a:solidFill>
                </a:rPr>
                <a:t>=1</a:t>
              </a:r>
            </a:p>
          </p:txBody>
        </p:sp>
        <p:sp>
          <p:nvSpPr>
            <p:cNvPr id="9" name="Rectangle 8"/>
            <p:cNvSpPr/>
            <p:nvPr/>
          </p:nvSpPr>
          <p:spPr>
            <a:xfrm>
              <a:off x="1739229" y="6525344"/>
              <a:ext cx="1162498" cy="461665"/>
            </a:xfrm>
            <a:prstGeom prst="rect">
              <a:avLst/>
            </a:prstGeom>
          </p:spPr>
          <p:txBody>
            <a:bodyPr wrap="none">
              <a:spAutoFit/>
            </a:bodyPr>
            <a:lstStyle/>
            <a:p>
              <a:r>
                <a:rPr lang="en-US" dirty="0" smtClean="0">
                  <a:solidFill>
                    <a:schemeClr val="accent5">
                      <a:lumMod val="25000"/>
                    </a:schemeClr>
                  </a:solidFill>
                  <a:latin typeface="Brush Script MT" panose="03060802040406070304" pitchFamily="66" charset="0"/>
                  <a:cs typeface="Brush Script MT Italic"/>
                </a:rPr>
                <a:t>l</a:t>
              </a:r>
              <a:r>
                <a:rPr lang="en-US" sz="1800" dirty="0" smtClean="0">
                  <a:solidFill>
                    <a:schemeClr val="accent5">
                      <a:lumMod val="25000"/>
                    </a:schemeClr>
                  </a:solidFill>
                </a:rPr>
                <a:t>=2 </a:t>
              </a:r>
              <a:r>
                <a:rPr lang="en-US" sz="1800" dirty="0" smtClean="0">
                  <a:solidFill>
                    <a:schemeClr val="accent5">
                      <a:lumMod val="25000"/>
                    </a:schemeClr>
                  </a:solidFill>
                  <a:latin typeface="Wingdings"/>
                  <a:ea typeface="Wingdings"/>
                  <a:cs typeface="Wingdings"/>
                </a:rPr>
                <a:t></a:t>
              </a:r>
              <a:r>
                <a:rPr lang="en-US" dirty="0">
                  <a:solidFill>
                    <a:schemeClr val="accent5">
                      <a:lumMod val="25000"/>
                    </a:schemeClr>
                  </a:solidFill>
                  <a:latin typeface="Brush Script MT" panose="03060802040406070304" pitchFamily="66" charset="0"/>
                  <a:cs typeface="Brush Script MT Italic"/>
                </a:rPr>
                <a:t>l</a:t>
              </a:r>
              <a:r>
                <a:rPr lang="en-US" sz="1800" dirty="0" smtClean="0">
                  <a:solidFill>
                    <a:schemeClr val="accent5">
                      <a:lumMod val="25000"/>
                    </a:schemeClr>
                  </a:solidFill>
                </a:rPr>
                <a:t>=1</a:t>
              </a:r>
            </a:p>
          </p:txBody>
        </p:sp>
        <p:sp>
          <p:nvSpPr>
            <p:cNvPr id="10" name="Rectangle 9"/>
            <p:cNvSpPr/>
            <p:nvPr/>
          </p:nvSpPr>
          <p:spPr>
            <a:xfrm>
              <a:off x="2907049" y="6279703"/>
              <a:ext cx="1160895" cy="461665"/>
            </a:xfrm>
            <a:prstGeom prst="rect">
              <a:avLst/>
            </a:prstGeom>
          </p:spPr>
          <p:txBody>
            <a:bodyPr wrap="none">
              <a:spAutoFit/>
            </a:bodyPr>
            <a:lstStyle/>
            <a:p>
              <a:r>
                <a:rPr lang="en-US" dirty="0">
                  <a:solidFill>
                    <a:srgbClr val="2D2D8A"/>
                  </a:solidFill>
                  <a:latin typeface="Brush Script MT" panose="03060802040406070304" pitchFamily="66" charset="0"/>
                  <a:cs typeface="Brush Script MT Italic"/>
                </a:rPr>
                <a:t>l</a:t>
              </a:r>
              <a:r>
                <a:rPr lang="en-US" sz="1800" dirty="0" smtClean="0">
                  <a:solidFill>
                    <a:schemeClr val="accent2"/>
                  </a:solidFill>
                </a:rPr>
                <a:t>=1 </a:t>
              </a:r>
              <a:r>
                <a:rPr lang="en-US" sz="1800" dirty="0" smtClean="0">
                  <a:solidFill>
                    <a:schemeClr val="accent2"/>
                  </a:solidFill>
                  <a:latin typeface="Wingdings"/>
                  <a:ea typeface="Wingdings"/>
                  <a:cs typeface="Wingdings"/>
                </a:rPr>
                <a:t></a:t>
              </a:r>
              <a:r>
                <a:rPr lang="en-US" dirty="0">
                  <a:solidFill>
                    <a:srgbClr val="2D2D8A"/>
                  </a:solidFill>
                  <a:latin typeface="Brush Script MT" panose="03060802040406070304" pitchFamily="66" charset="0"/>
                  <a:cs typeface="Brush Script MT Italic"/>
                </a:rPr>
                <a:t>l</a:t>
              </a:r>
              <a:r>
                <a:rPr lang="en-US" sz="1800" dirty="0" smtClean="0">
                  <a:solidFill>
                    <a:schemeClr val="accent2"/>
                  </a:solidFill>
                </a:rPr>
                <a:t>=0</a:t>
              </a:r>
            </a:p>
          </p:txBody>
        </p:sp>
        <p:cxnSp>
          <p:nvCxnSpPr>
            <p:cNvPr id="12" name="Straight Arrow Connector 11"/>
            <p:cNvCxnSpPr/>
            <p:nvPr/>
          </p:nvCxnSpPr>
          <p:spPr bwMode="auto">
            <a:xfrm rot="16200000" flipV="1">
              <a:off x="5082095" y="5844095"/>
              <a:ext cx="620348" cy="340662"/>
            </a:xfrm>
            <a:prstGeom prst="straightConnector1">
              <a:avLst/>
            </a:prstGeom>
            <a:solidFill>
              <a:schemeClr val="accent1"/>
            </a:solidFill>
            <a:ln w="28575" cap="flat" cmpd="sng" algn="ctr">
              <a:solidFill>
                <a:schemeClr val="accent2"/>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p:nvPr/>
          </p:nvCxnSpPr>
          <p:spPr bwMode="auto">
            <a:xfrm rot="10800000">
              <a:off x="5506491" y="5635218"/>
              <a:ext cx="1220360" cy="982197"/>
            </a:xfrm>
            <a:prstGeom prst="straightConnector1">
              <a:avLst/>
            </a:prstGeom>
            <a:solidFill>
              <a:schemeClr val="accent1"/>
            </a:solidFill>
            <a:ln w="28575" cap="flat" cmpd="sng" algn="ctr">
              <a:solidFill>
                <a:schemeClr val="accent5">
                  <a:lumMod val="25000"/>
                </a:schemeClr>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p:cNvCxnSpPr/>
            <p:nvPr/>
          </p:nvCxnSpPr>
          <p:spPr bwMode="auto">
            <a:xfrm flipV="1">
              <a:off x="3581400" y="5638800"/>
              <a:ext cx="1066800" cy="685800"/>
            </a:xfrm>
            <a:prstGeom prst="straightConnector1">
              <a:avLst/>
            </a:prstGeom>
            <a:solidFill>
              <a:schemeClr val="accent1"/>
            </a:solidFill>
            <a:ln w="28575" cap="flat" cmpd="sng" algn="ctr">
              <a:solidFill>
                <a:schemeClr val="accent2"/>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p:nvPr/>
          </p:nvCxnSpPr>
          <p:spPr bwMode="auto">
            <a:xfrm flipV="1">
              <a:off x="2362200" y="5562600"/>
              <a:ext cx="1981200" cy="1066801"/>
            </a:xfrm>
            <a:prstGeom prst="straightConnector1">
              <a:avLst/>
            </a:prstGeom>
            <a:solidFill>
              <a:schemeClr val="accent1"/>
            </a:solidFill>
            <a:ln w="28575" cap="flat" cmpd="sng" algn="ctr">
              <a:solidFill>
                <a:schemeClr val="accent5">
                  <a:lumMod val="25000"/>
                </a:schemeClr>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 name="Group 19"/>
          <p:cNvGrpSpPr/>
          <p:nvPr/>
        </p:nvGrpSpPr>
        <p:grpSpPr>
          <a:xfrm>
            <a:off x="4267200" y="1828800"/>
            <a:ext cx="4908647" cy="3657600"/>
            <a:chOff x="4267200" y="1828800"/>
            <a:chExt cx="4908647" cy="3657600"/>
          </a:xfrm>
        </p:grpSpPr>
        <p:sp>
          <p:nvSpPr>
            <p:cNvPr id="21" name="Rectangle 20"/>
            <p:cNvSpPr/>
            <p:nvPr/>
          </p:nvSpPr>
          <p:spPr>
            <a:xfrm>
              <a:off x="4267200" y="1828800"/>
              <a:ext cx="4908647" cy="707886"/>
            </a:xfrm>
            <a:prstGeom prst="rect">
              <a:avLst/>
            </a:prstGeom>
          </p:spPr>
          <p:txBody>
            <a:bodyPr wrap="none">
              <a:spAutoFit/>
            </a:bodyPr>
            <a:lstStyle/>
            <a:p>
              <a:r>
                <a:rPr lang="en-US" sz="2000" dirty="0" err="1" smtClean="0">
                  <a:solidFill>
                    <a:srgbClr val="2D2D8A"/>
                  </a:solidFill>
                  <a:latin typeface="Brush Script MT" panose="03060802040406070304" pitchFamily="66" charset="0"/>
                  <a:cs typeface="Brush Script MT Italic"/>
                </a:rPr>
                <a:t>l</a:t>
              </a:r>
              <a:r>
                <a:rPr lang="en-US" sz="2000" dirty="0" smtClean="0">
                  <a:solidFill>
                    <a:srgbClr val="2D2D8A"/>
                  </a:solidFill>
                  <a:latin typeface="Brush Script MT" panose="03060802040406070304" pitchFamily="66" charset="0"/>
                  <a:cs typeface="Brush Script MT Italic"/>
                </a:rPr>
                <a:t> </a:t>
              </a:r>
              <a:r>
                <a:rPr lang="en-US" sz="2000" dirty="0" smtClean="0">
                  <a:solidFill>
                    <a:schemeClr val="accent2"/>
                  </a:solidFill>
                </a:rPr>
                <a:t>&gt;0 </a:t>
              </a:r>
              <a:r>
                <a:rPr lang="en-US" sz="2000" dirty="0" err="1" smtClean="0">
                  <a:solidFill>
                    <a:schemeClr val="accent2"/>
                  </a:solidFill>
                  <a:latin typeface="Wingdings"/>
                  <a:ea typeface="Wingdings"/>
                  <a:cs typeface="Wingdings"/>
                </a:rPr>
                <a:t></a:t>
              </a:r>
              <a:r>
                <a:rPr lang="en-US" sz="2000" dirty="0" smtClean="0">
                  <a:solidFill>
                    <a:schemeClr val="accent2"/>
                  </a:solidFill>
                </a:rPr>
                <a:t> </a:t>
              </a:r>
              <a:r>
                <a:rPr lang="en-US" sz="2000" dirty="0" err="1" smtClean="0">
                  <a:solidFill>
                    <a:schemeClr val="accent2"/>
                  </a:solidFill>
                </a:rPr>
                <a:t>geen</a:t>
              </a:r>
              <a:r>
                <a:rPr lang="en-US" sz="2000" dirty="0" smtClean="0">
                  <a:solidFill>
                    <a:schemeClr val="accent2"/>
                  </a:solidFill>
                </a:rPr>
                <a:t> </a:t>
              </a:r>
              <a:r>
                <a:rPr lang="en-US" sz="2000" dirty="0" err="1" smtClean="0">
                  <a:solidFill>
                    <a:schemeClr val="accent2"/>
                  </a:solidFill>
                </a:rPr>
                <a:t>overgang</a:t>
              </a:r>
              <a:r>
                <a:rPr lang="en-US" sz="2000" dirty="0" smtClean="0">
                  <a:solidFill>
                    <a:schemeClr val="accent2"/>
                  </a:solidFill>
                </a:rPr>
                <a:t> </a:t>
              </a:r>
              <a:r>
                <a:rPr lang="en-US" sz="2000" dirty="0" err="1" smtClean="0">
                  <a:solidFill>
                    <a:schemeClr val="accent2"/>
                  </a:solidFill>
                </a:rPr>
                <a:t>omlaag</a:t>
              </a:r>
              <a:r>
                <a:rPr lang="en-US" sz="2000" dirty="0" smtClean="0">
                  <a:solidFill>
                    <a:schemeClr val="accent2"/>
                  </a:solidFill>
                </a:rPr>
                <a:t> </a:t>
              </a:r>
              <a:r>
                <a:rPr lang="en-US" sz="2000" dirty="0" err="1" smtClean="0">
                  <a:solidFill>
                    <a:schemeClr val="accent2"/>
                  </a:solidFill>
                </a:rPr>
                <a:t>vanaf</a:t>
              </a:r>
              <a:r>
                <a:rPr lang="en-US" sz="2000" dirty="0" smtClean="0">
                  <a:solidFill>
                    <a:schemeClr val="accent2"/>
                  </a:solidFill>
                </a:rPr>
                <a:t> </a:t>
              </a:r>
              <a:r>
                <a:rPr lang="en-US" sz="2000" dirty="0" err="1" smtClean="0">
                  <a:solidFill>
                    <a:srgbClr val="2D2D8A"/>
                  </a:solidFill>
                  <a:latin typeface="Brush Script MT" panose="03060802040406070304" pitchFamily="66" charset="0"/>
                  <a:cs typeface="Brush Script MT Italic"/>
                </a:rPr>
                <a:t>l</a:t>
              </a:r>
              <a:r>
                <a:rPr lang="en-US" sz="2000" dirty="0" smtClean="0">
                  <a:solidFill>
                    <a:srgbClr val="2D2D8A"/>
                  </a:solidFill>
                  <a:latin typeface="Brush Script MT" panose="03060802040406070304" pitchFamily="66" charset="0"/>
                  <a:cs typeface="Brush Script MT Italic"/>
                </a:rPr>
                <a:t> </a:t>
              </a:r>
              <a:r>
                <a:rPr lang="en-US" sz="2000" dirty="0" smtClean="0">
                  <a:solidFill>
                    <a:schemeClr val="accent2"/>
                  </a:solidFill>
                </a:rPr>
                <a:t>=0</a:t>
              </a:r>
            </a:p>
            <a:p>
              <a:r>
                <a:rPr lang="en-US" sz="2000" dirty="0" smtClean="0">
                  <a:solidFill>
                    <a:schemeClr val="accent2"/>
                  </a:solidFill>
                </a:rPr>
                <a:t> of </a:t>
              </a:r>
              <a:r>
                <a:rPr lang="en-US" sz="2000" dirty="0" err="1" smtClean="0">
                  <a:solidFill>
                    <a:schemeClr val="accent2"/>
                  </a:solidFill>
                </a:rPr>
                <a:t>omhoog</a:t>
              </a:r>
              <a:r>
                <a:rPr lang="en-US" sz="2000" dirty="0" smtClean="0">
                  <a:solidFill>
                    <a:schemeClr val="accent2"/>
                  </a:solidFill>
                </a:rPr>
                <a:t> </a:t>
              </a:r>
              <a:r>
                <a:rPr lang="en-US" sz="2000" dirty="0" err="1" smtClean="0">
                  <a:solidFill>
                    <a:schemeClr val="accent2"/>
                  </a:solidFill>
                </a:rPr>
                <a:t>naar</a:t>
              </a:r>
              <a:r>
                <a:rPr lang="en-US" sz="2000" dirty="0" smtClean="0">
                  <a:solidFill>
                    <a:schemeClr val="accent2"/>
                  </a:solidFill>
                </a:rPr>
                <a:t> </a:t>
              </a:r>
              <a:r>
                <a:rPr lang="en-US" sz="2000" dirty="0" err="1" smtClean="0">
                  <a:solidFill>
                    <a:srgbClr val="2D2D8A"/>
                  </a:solidFill>
                  <a:latin typeface="Brush Script MT" panose="03060802040406070304" pitchFamily="66" charset="0"/>
                  <a:cs typeface="Brush Script MT Italic"/>
                </a:rPr>
                <a:t>l</a:t>
              </a:r>
              <a:r>
                <a:rPr lang="en-US" sz="2000" dirty="0" smtClean="0">
                  <a:solidFill>
                    <a:srgbClr val="2D2D8A"/>
                  </a:solidFill>
                  <a:latin typeface="Brush Script MT" panose="03060802040406070304" pitchFamily="66" charset="0"/>
                  <a:cs typeface="Brush Script MT Italic"/>
                </a:rPr>
                <a:t> </a:t>
              </a:r>
              <a:r>
                <a:rPr lang="en-US" sz="2000" dirty="0" smtClean="0">
                  <a:solidFill>
                    <a:schemeClr val="accent2"/>
                  </a:solidFill>
                </a:rPr>
                <a:t>=0</a:t>
              </a:r>
            </a:p>
          </p:txBody>
        </p:sp>
        <p:cxnSp>
          <p:nvCxnSpPr>
            <p:cNvPr id="23" name="Straight Arrow Connector 22"/>
            <p:cNvCxnSpPr/>
            <p:nvPr/>
          </p:nvCxnSpPr>
          <p:spPr bwMode="auto">
            <a:xfrm rot="5400000">
              <a:off x="3467100" y="3771900"/>
              <a:ext cx="3124200" cy="304800"/>
            </a:xfrm>
            <a:prstGeom prst="straightConnector1">
              <a:avLst/>
            </a:prstGeom>
            <a:solidFill>
              <a:schemeClr val="accent1"/>
            </a:solidFill>
            <a:ln w="9525" cap="flat" cmpd="sng" algn="ctr">
              <a:solidFill>
                <a:srgbClr val="660066"/>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 name="Group 36"/>
          <p:cNvGrpSpPr/>
          <p:nvPr/>
        </p:nvGrpSpPr>
        <p:grpSpPr>
          <a:xfrm>
            <a:off x="381000" y="1371600"/>
            <a:ext cx="2265113" cy="3352798"/>
            <a:chOff x="532727" y="1219200"/>
            <a:chExt cx="2265113" cy="3352798"/>
          </a:xfrm>
        </p:grpSpPr>
        <p:sp>
          <p:nvSpPr>
            <p:cNvPr id="32" name="Rectangle 31"/>
            <p:cNvSpPr/>
            <p:nvPr/>
          </p:nvSpPr>
          <p:spPr>
            <a:xfrm>
              <a:off x="532727" y="1219200"/>
              <a:ext cx="2265113" cy="1015663"/>
            </a:xfrm>
            <a:prstGeom prst="rect">
              <a:avLst/>
            </a:prstGeom>
          </p:spPr>
          <p:txBody>
            <a:bodyPr wrap="none">
              <a:spAutoFit/>
            </a:bodyPr>
            <a:lstStyle/>
            <a:p>
              <a:r>
                <a:rPr lang="en-US" sz="2000" dirty="0" err="1" smtClean="0">
                  <a:solidFill>
                    <a:schemeClr val="accent2"/>
                  </a:solidFill>
                </a:rPr>
                <a:t>dubbele</a:t>
              </a:r>
              <a:r>
                <a:rPr lang="en-US" sz="2000" dirty="0" smtClean="0">
                  <a:solidFill>
                    <a:schemeClr val="accent2"/>
                  </a:solidFill>
                </a:rPr>
                <a:t> </a:t>
              </a:r>
              <a:r>
                <a:rPr lang="en-US" sz="2000" dirty="0" err="1" smtClean="0">
                  <a:solidFill>
                    <a:schemeClr val="accent2"/>
                  </a:solidFill>
                </a:rPr>
                <a:t>piek</a:t>
              </a:r>
              <a:r>
                <a:rPr lang="en-US" sz="2000" dirty="0" smtClean="0">
                  <a:solidFill>
                    <a:schemeClr val="accent2"/>
                  </a:solidFill>
                </a:rPr>
                <a:t> </a:t>
              </a:r>
            </a:p>
            <a:p>
              <a:r>
                <a:rPr lang="en-US" sz="2000" dirty="0" err="1" smtClean="0">
                  <a:solidFill>
                    <a:schemeClr val="accent2"/>
                  </a:solidFill>
                </a:rPr>
                <a:t>vanwege</a:t>
              </a:r>
              <a:r>
                <a:rPr lang="en-US" sz="2000" dirty="0" smtClean="0">
                  <a:solidFill>
                    <a:schemeClr val="accent2"/>
                  </a:solidFill>
                </a:rPr>
                <a:t> </a:t>
              </a:r>
              <a:r>
                <a:rPr lang="en-US" sz="2000" dirty="0" err="1" smtClean="0">
                  <a:solidFill>
                    <a:schemeClr val="accent2"/>
                  </a:solidFill>
                </a:rPr>
                <a:t>isotopen</a:t>
              </a:r>
              <a:r>
                <a:rPr lang="en-US" sz="2000" dirty="0" smtClean="0">
                  <a:solidFill>
                    <a:schemeClr val="accent2"/>
                  </a:solidFill>
                </a:rPr>
                <a:t> </a:t>
              </a:r>
            </a:p>
            <a:p>
              <a:r>
                <a:rPr lang="en-US" sz="2000" dirty="0" smtClean="0">
                  <a:solidFill>
                    <a:schemeClr val="accent2"/>
                  </a:solidFill>
                </a:rPr>
                <a:t>(               )</a:t>
              </a:r>
            </a:p>
          </p:txBody>
        </p:sp>
        <p:cxnSp>
          <p:nvCxnSpPr>
            <p:cNvPr id="33" name="Straight Arrow Connector 32"/>
            <p:cNvCxnSpPr/>
            <p:nvPr/>
          </p:nvCxnSpPr>
          <p:spPr bwMode="auto">
            <a:xfrm rot="16200000" flipH="1">
              <a:off x="837865" y="2971464"/>
              <a:ext cx="2362196" cy="838872"/>
            </a:xfrm>
            <a:prstGeom prst="straightConnector1">
              <a:avLst/>
            </a:prstGeom>
            <a:solidFill>
              <a:schemeClr val="accent1"/>
            </a:solidFill>
            <a:ln w="9525" cap="flat" cmpd="sng" algn="ctr">
              <a:solidFill>
                <a:srgbClr val="660066"/>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34" name="Object 33"/>
            <p:cNvGraphicFramePr>
              <a:graphicFrameLocks noChangeAspect="1"/>
            </p:cNvGraphicFramePr>
            <p:nvPr>
              <p:extLst/>
            </p:nvPr>
          </p:nvGraphicFramePr>
          <p:xfrm>
            <a:off x="1212850" y="1828800"/>
            <a:ext cx="920750" cy="434975"/>
          </p:xfrm>
          <a:graphic>
            <a:graphicData uri="http://schemas.openxmlformats.org/presentationml/2006/ole">
              <mc:AlternateContent xmlns:mc="http://schemas.openxmlformats.org/markup-compatibility/2006">
                <mc:Choice xmlns:v="urn:schemas-microsoft-com:vml" Requires="v">
                  <p:oleObj spid="_x0000_s583746" name="Equation" r:id="rId5" imgW="482400" imgH="228600" progId="Equation.3">
                    <p:embed/>
                  </p:oleObj>
                </mc:Choice>
                <mc:Fallback>
                  <p:oleObj name="Equation" r:id="rId5" imgW="482400" imgH="228600" progId="Equation.3">
                    <p:embed/>
                    <p:pic>
                      <p:nvPicPr>
                        <p:cNvPr id="0" name="Picture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2850" y="1828800"/>
                          <a:ext cx="920750"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19523" name="Object 3"/>
          <p:cNvGraphicFramePr>
            <a:graphicFrameLocks noChangeAspect="1"/>
          </p:cNvGraphicFramePr>
          <p:nvPr/>
        </p:nvGraphicFramePr>
        <p:xfrm>
          <a:off x="304800" y="2438400"/>
          <a:ext cx="828872" cy="446088"/>
        </p:xfrm>
        <a:graphic>
          <a:graphicData uri="http://schemas.openxmlformats.org/presentationml/2006/ole">
            <mc:AlternateContent xmlns:mc="http://schemas.openxmlformats.org/markup-compatibility/2006">
              <mc:Choice xmlns:v="urn:schemas-microsoft-com:vml" Requires="v">
                <p:oleObj spid="_x0000_s583747" name="Equation" r:id="rId7" imgW="698500" imgH="381000" progId="Equation.3">
                  <p:embed/>
                </p:oleObj>
              </mc:Choice>
              <mc:Fallback>
                <p:oleObj name="Equation" r:id="rId7" imgW="698500" imgH="381000" progId="Equation.3">
                  <p:embed/>
                  <p:pic>
                    <p:nvPicPr>
                      <p:cNvPr id="0" name="Picture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2438400"/>
                        <a:ext cx="828872" cy="446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2766351856"/>
              </p:ext>
            </p:extLst>
          </p:nvPr>
        </p:nvGraphicFramePr>
        <p:xfrm>
          <a:off x="10212951" y="2879120"/>
          <a:ext cx="2568575" cy="869950"/>
        </p:xfrm>
        <a:graphic>
          <a:graphicData uri="http://schemas.openxmlformats.org/presentationml/2006/ole">
            <mc:AlternateContent xmlns:mc="http://schemas.openxmlformats.org/markup-compatibility/2006">
              <mc:Choice xmlns:v="urn:schemas-microsoft-com:vml" Requires="v">
                <p:oleObj spid="_x0000_s583748" name="Equation" r:id="rId9" imgW="1346040" imgH="457200" progId="">
                  <p:embed/>
                </p:oleObj>
              </mc:Choice>
              <mc:Fallback>
                <p:oleObj name="Equation" r:id="rId9" imgW="1346040" imgH="457200" progId="">
                  <p:embed/>
                  <p:pic>
                    <p:nvPicPr>
                      <p:cNvPr id="0" name="Picture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12951" y="2879120"/>
                        <a:ext cx="2568575"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8551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6195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684213" y="836613"/>
            <a:ext cx="8278812" cy="5876925"/>
          </a:xfrm>
          <a:prstGeom prst="rect">
            <a:avLst/>
          </a:prstGeom>
          <a:noFill/>
          <a:ln w="9525">
            <a:noFill/>
            <a:miter lim="800000"/>
            <a:headEnd/>
            <a:tailEnd/>
          </a:ln>
        </p:spPr>
        <p:txBody>
          <a:bodyPr>
            <a:prstTxWarp prst="textNoShape">
              <a:avLst/>
            </a:prstTxWarp>
          </a:bodyPr>
          <a:lstStyle/>
          <a:p>
            <a:pPr marL="419100" indent="-419100" algn="l">
              <a:lnSpc>
                <a:spcPct val="140000"/>
              </a:lnSpc>
              <a:spcBef>
                <a:spcPct val="20000"/>
              </a:spcBef>
              <a:buFont typeface="Arial" pitchFamily="-83" charset="0"/>
              <a:buChar char="•"/>
            </a:pPr>
            <a:r>
              <a:rPr lang="nl-NL" sz="2000" dirty="0" smtClean="0">
                <a:sym typeface="Wingdings" pitchFamily="-83" charset="2"/>
              </a:rPr>
              <a:t>Doorlezen: </a:t>
            </a:r>
            <a:r>
              <a:rPr lang="nl-NL" sz="2000" dirty="0" err="1" smtClean="0">
                <a:sym typeface="Wingdings" pitchFamily="-83" charset="2"/>
              </a:rPr>
              <a:t>Giancoli</a:t>
            </a:r>
            <a:r>
              <a:rPr lang="nl-NL" sz="2000" dirty="0" smtClean="0">
                <a:sym typeface="Wingdings" pitchFamily="-83" charset="2"/>
              </a:rPr>
              <a:t> §39.1-6  &amp; §39.8+9;  &amp;  §40.1-5</a:t>
            </a:r>
          </a:p>
          <a:p>
            <a:r>
              <a:rPr lang="en-US" sz="2000" dirty="0" smtClean="0"/>
              <a:t> </a:t>
            </a:r>
          </a:p>
          <a:p>
            <a:pPr marL="419100" indent="-419100" algn="l">
              <a:lnSpc>
                <a:spcPct val="140000"/>
              </a:lnSpc>
              <a:spcBef>
                <a:spcPct val="20000"/>
              </a:spcBef>
              <a:buFont typeface="Arial" pitchFamily="-83" charset="0"/>
              <a:buChar char="•"/>
            </a:pPr>
            <a:r>
              <a:rPr lang="nl-NL" sz="2000" dirty="0" smtClean="0">
                <a:sym typeface="Wingdings" pitchFamily="-83" charset="2"/>
              </a:rPr>
              <a:t> Maak </a:t>
            </a:r>
            <a:r>
              <a:rPr lang="fr-FR" sz="2000" i="1" dirty="0" err="1" smtClean="0"/>
              <a:t>Problems</a:t>
            </a:r>
            <a:r>
              <a:rPr lang="fr-FR" sz="2000" dirty="0" smtClean="0"/>
              <a:t>: </a:t>
            </a:r>
            <a:r>
              <a:rPr lang="en-US" sz="2000" dirty="0" smtClean="0"/>
              <a:t> </a:t>
            </a:r>
            <a:r>
              <a:rPr lang="en-US" sz="2000" b="1" dirty="0" smtClean="0"/>
              <a:t>40</a:t>
            </a:r>
            <a:r>
              <a:rPr lang="en-US" sz="2000" baseline="-25000" dirty="0" smtClean="0"/>
              <a:t>4,</a:t>
            </a:r>
            <a:r>
              <a:rPr lang="en-US" sz="2000" b="1" baseline="-25000" dirty="0" smtClean="0"/>
              <a:t>5,</a:t>
            </a:r>
            <a:r>
              <a:rPr lang="en-US" sz="2000" baseline="-25000" dirty="0" smtClean="0"/>
              <a:t>10</a:t>
            </a:r>
            <a:r>
              <a:rPr lang="en-US" sz="2000" b="1" baseline="-25000" dirty="0" smtClean="0"/>
              <a:t>,11,17</a:t>
            </a:r>
            <a:r>
              <a:rPr lang="en-US" sz="2000" b="1" baseline="-25000" dirty="0"/>
              <a:t>, 62, 63 </a:t>
            </a:r>
            <a:r>
              <a:rPr lang="en-US" sz="2000" b="1" baseline="-25000" dirty="0" smtClean="0"/>
              <a:t> </a:t>
            </a:r>
            <a:r>
              <a:rPr lang="en-US" sz="2000" b="1" dirty="0" smtClean="0"/>
              <a:t>	</a:t>
            </a:r>
            <a:endParaRPr lang="nl-NL" sz="2000" dirty="0" smtClean="0">
              <a:sym typeface="Wingdings" pitchFamily="-83" charset="2"/>
            </a:endParaRPr>
          </a:p>
          <a:p>
            <a:pPr marL="419100" indent="-419100" algn="l">
              <a:lnSpc>
                <a:spcPct val="140000"/>
              </a:lnSpc>
              <a:spcBef>
                <a:spcPct val="20000"/>
              </a:spcBef>
              <a:buFont typeface="Arial" pitchFamily="-83" charset="0"/>
              <a:buChar char="•"/>
            </a:pPr>
            <a:endParaRPr lang="fr-FR" sz="2000" dirty="0" smtClean="0"/>
          </a:p>
          <a:p>
            <a:pPr marL="419100" indent="-419100" algn="l">
              <a:lnSpc>
                <a:spcPct val="140000"/>
              </a:lnSpc>
              <a:spcBef>
                <a:spcPct val="20000"/>
              </a:spcBef>
              <a:buFont typeface="Arial" pitchFamily="-83" charset="0"/>
              <a:buChar char="•"/>
            </a:pPr>
            <a:r>
              <a:rPr lang="fr-FR" sz="2000" dirty="0" err="1" smtClean="0"/>
              <a:t>Maak</a:t>
            </a:r>
            <a:r>
              <a:rPr lang="fr-FR" sz="2000" dirty="0" smtClean="0"/>
              <a:t> de </a:t>
            </a:r>
            <a:r>
              <a:rPr lang="fr-FR" sz="2000" dirty="0" err="1" smtClean="0"/>
              <a:t>opgaven</a:t>
            </a:r>
            <a:r>
              <a:rPr lang="fr-FR" sz="2000" dirty="0" smtClean="0"/>
              <a:t> </a:t>
            </a:r>
            <a:r>
              <a:rPr lang="fr-FR" sz="2000" dirty="0" err="1" smtClean="0"/>
              <a:t>uit</a:t>
            </a:r>
            <a:r>
              <a:rPr lang="fr-FR" sz="2000" dirty="0" smtClean="0"/>
              <a:t> '</a:t>
            </a:r>
            <a:r>
              <a:rPr lang="fr-FR" sz="2000" dirty="0" err="1" smtClean="0"/>
              <a:t>Week</a:t>
            </a:r>
            <a:r>
              <a:rPr lang="fr-FR" sz="2000" dirty="0" smtClean="0"/>
              <a:t> 3' in </a:t>
            </a:r>
            <a:r>
              <a:rPr lang="fr-FR" sz="2000" dirty="0" err="1" smtClean="0"/>
              <a:t>MasteringPhysics</a:t>
            </a:r>
            <a:r>
              <a:rPr lang="fr-FR" sz="2000" dirty="0" smtClean="0"/>
              <a:t>. </a:t>
            </a:r>
          </a:p>
          <a:p>
            <a:pPr lvl="1" algn="l">
              <a:spcBef>
                <a:spcPct val="20000"/>
              </a:spcBef>
            </a:pPr>
            <a:endParaRPr lang="nl-NL" sz="2000" dirty="0" smtClean="0"/>
          </a:p>
          <a:p>
            <a:pPr lvl="1" algn="l">
              <a:spcBef>
                <a:spcPct val="20000"/>
              </a:spcBef>
            </a:pPr>
            <a:endParaRPr lang="nl-NL" sz="2000" dirty="0" smtClean="0"/>
          </a:p>
          <a:p>
            <a:pPr marL="419100" indent="-419100" algn="l">
              <a:lnSpc>
                <a:spcPct val="140000"/>
              </a:lnSpc>
              <a:spcBef>
                <a:spcPct val="20000"/>
              </a:spcBef>
            </a:pPr>
            <a:r>
              <a:rPr lang="nl-NL" sz="2000" dirty="0">
                <a:sym typeface="Wingdings" pitchFamily="-83" charset="2"/>
              </a:rPr>
              <a:t>Huiswerkbespreking: </a:t>
            </a:r>
            <a:r>
              <a:rPr lang="nl-NL" sz="2000" dirty="0" smtClean="0">
                <a:sym typeface="Wingdings" pitchFamily="-83" charset="2"/>
              </a:rPr>
              <a:t>vrijdag</a:t>
            </a:r>
            <a:endParaRPr lang="en-US" sz="2000" dirty="0">
              <a:sym typeface="Wingdings" pitchFamily="-83" charset="2"/>
            </a:endParaRPr>
          </a:p>
          <a:p>
            <a:pPr marL="419100" indent="-419100" algn="l">
              <a:lnSpc>
                <a:spcPct val="140000"/>
              </a:lnSpc>
              <a:spcBef>
                <a:spcPct val="20000"/>
              </a:spcBef>
            </a:pPr>
            <a:r>
              <a:rPr lang="nl-NL" sz="2000" dirty="0"/>
              <a:t>	welkom </a:t>
            </a:r>
            <a:r>
              <a:rPr lang="nl-NL" sz="2000" b="1" dirty="0"/>
              <a:t>mits</a:t>
            </a:r>
            <a:r>
              <a:rPr lang="nl-NL" sz="2000" dirty="0"/>
              <a:t> voorbereid!</a:t>
            </a:r>
            <a:endParaRPr lang="nl-NL" sz="2000" dirty="0" smtClean="0"/>
          </a:p>
          <a:p>
            <a:pPr lvl="1" algn="l">
              <a:spcBef>
                <a:spcPct val="20000"/>
              </a:spcBef>
            </a:pPr>
            <a:endParaRPr lang="nl-NL" sz="2000" dirty="0" smtClean="0"/>
          </a:p>
          <a:p>
            <a:pPr lvl="1" algn="l">
              <a:spcBef>
                <a:spcPct val="20000"/>
              </a:spcBef>
            </a:pPr>
            <a:endParaRPr lang="nl-NL" sz="1200" dirty="0" smtClean="0"/>
          </a:p>
          <a:p>
            <a:pPr lvl="1" algn="r">
              <a:spcBef>
                <a:spcPct val="20000"/>
              </a:spcBef>
            </a:pPr>
            <a:r>
              <a:rPr lang="nl-NL" sz="1600" dirty="0" err="1" smtClean="0"/>
              <a:t>Problem</a:t>
            </a:r>
            <a:r>
              <a:rPr lang="nl-NL" sz="1600" dirty="0" smtClean="0"/>
              <a:t> </a:t>
            </a:r>
            <a:r>
              <a:rPr lang="nl-NL" sz="1600" dirty="0"/>
              <a:t>40.5:</a:t>
            </a:r>
            <a:r>
              <a:rPr lang="nl-NL" sz="1600" dirty="0" smtClean="0"/>
              <a:t> Berekenen van effect afscherming door e</a:t>
            </a:r>
            <a:r>
              <a:rPr lang="nl-NL" sz="1600" baseline="30000" dirty="0" smtClean="0"/>
              <a:t>-</a:t>
            </a:r>
            <a:r>
              <a:rPr lang="nl-NL" sz="1600" dirty="0" smtClean="0"/>
              <a:t>-wolken op </a:t>
            </a:r>
            <a:r>
              <a:rPr lang="nl-NL" sz="1600" dirty="0" err="1" smtClean="0"/>
              <a:t>ionbinding</a:t>
            </a:r>
            <a:r>
              <a:rPr lang="nl-NL" sz="1600" dirty="0" smtClean="0"/>
              <a:t>: </a:t>
            </a:r>
          </a:p>
          <a:p>
            <a:pPr lvl="1" algn="r">
              <a:spcBef>
                <a:spcPct val="20000"/>
              </a:spcBef>
              <a:buFontTx/>
              <a:buChar char="-"/>
            </a:pPr>
            <a:r>
              <a:rPr lang="nl-NL" sz="1600" dirty="0" smtClean="0"/>
              <a:t> Bekend: energie nodig om ionen te vormen.			  </a:t>
            </a:r>
          </a:p>
          <a:p>
            <a:pPr lvl="1" algn="r">
              <a:spcBef>
                <a:spcPct val="20000"/>
              </a:spcBef>
              <a:buFontTx/>
              <a:buChar char="-"/>
            </a:pPr>
            <a:r>
              <a:rPr lang="nl-NL" sz="1600" dirty="0" smtClean="0"/>
              <a:t> Bindingsenergie blijkt lager </a:t>
            </a:r>
            <a:r>
              <a:rPr lang="nl-NL" sz="1600" dirty="0"/>
              <a:t>dan</a:t>
            </a:r>
            <a:r>
              <a:rPr lang="nl-NL" sz="1600" dirty="0" smtClean="0"/>
              <a:t> verschil  tussen </a:t>
            </a:r>
            <a:r>
              <a:rPr lang="nl-NL" sz="1600" dirty="0"/>
              <a:t>ionisatie </a:t>
            </a:r>
            <a:r>
              <a:rPr lang="nl-NL" sz="1600" dirty="0" smtClean="0"/>
              <a:t>en de   		</a:t>
            </a:r>
            <a:r>
              <a:rPr lang="nl-NL" sz="1600" dirty="0"/>
              <a:t>Coulomb-aantrekking </a:t>
            </a:r>
            <a:r>
              <a:rPr lang="nl-NL" sz="1600" dirty="0" smtClean="0"/>
              <a:t>(te benaderen via: </a:t>
            </a:r>
            <a:r>
              <a:rPr lang="nl-NL" sz="1600" dirty="0"/>
              <a:t>ionen</a:t>
            </a:r>
            <a:r>
              <a:rPr lang="nl-NL" sz="1600" dirty="0" smtClean="0"/>
              <a:t> </a:t>
            </a:r>
            <a:r>
              <a:rPr lang="nl-NL" sz="1600" dirty="0" smtClean="0">
                <a:sym typeface="Wingdings" panose="05000000000000000000" pitchFamily="2" charset="2"/>
              </a:rPr>
              <a:t> </a:t>
            </a:r>
            <a:r>
              <a:rPr lang="nl-NL" sz="1600" dirty="0" smtClean="0"/>
              <a:t>puntladingen)</a:t>
            </a:r>
          </a:p>
          <a:p>
            <a:pPr lvl="1" algn="r">
              <a:spcBef>
                <a:spcPct val="20000"/>
              </a:spcBef>
            </a:pPr>
            <a:r>
              <a:rPr lang="nl-NL" sz="1600" dirty="0" smtClean="0"/>
              <a:t> Reden van </a:t>
            </a:r>
            <a:r>
              <a:rPr lang="nl-NL" sz="1600" dirty="0"/>
              <a:t>lagere </a:t>
            </a:r>
            <a:r>
              <a:rPr lang="nl-NL" sz="1600" dirty="0" smtClean="0"/>
              <a:t>bindingsenergie: e</a:t>
            </a:r>
            <a:r>
              <a:rPr lang="nl-NL" sz="1600" baseline="30000" dirty="0" smtClean="0"/>
              <a:t>-</a:t>
            </a:r>
            <a:r>
              <a:rPr lang="nl-NL" sz="1600" dirty="0" smtClean="0"/>
              <a:t>-schillen stoten elkaar af.</a:t>
            </a:r>
          </a:p>
        </p:txBody>
      </p:sp>
      <p:sp>
        <p:nvSpPr>
          <p:cNvPr id="28675"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dirty="0">
                <a:solidFill>
                  <a:schemeClr val="tx2"/>
                </a:solidFill>
              </a:rPr>
              <a:t>Huiswerk</a:t>
            </a:r>
          </a:p>
        </p:txBody>
      </p:sp>
      <p:sp>
        <p:nvSpPr>
          <p:cNvPr id="28676"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37817441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684213" y="836613"/>
            <a:ext cx="8278812" cy="5876925"/>
          </a:xfrm>
          <a:prstGeom prst="rect">
            <a:avLst/>
          </a:prstGeom>
          <a:noFill/>
          <a:ln w="9525">
            <a:noFill/>
            <a:miter lim="800000"/>
            <a:headEnd/>
            <a:tailEnd/>
          </a:ln>
        </p:spPr>
        <p:txBody>
          <a:bodyPr>
            <a:prstTxWarp prst="textNoShape">
              <a:avLst/>
            </a:prstTxWarp>
          </a:bodyPr>
          <a:lstStyle/>
          <a:p>
            <a:pPr algn="l">
              <a:lnSpc>
                <a:spcPct val="140000"/>
              </a:lnSpc>
              <a:spcBef>
                <a:spcPct val="20000"/>
              </a:spcBef>
            </a:pPr>
            <a:endParaRPr lang="nl-NL" sz="1600" dirty="0" smtClean="0"/>
          </a:p>
        </p:txBody>
      </p:sp>
      <p:sp>
        <p:nvSpPr>
          <p:cNvPr id="28675"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dirty="0" smtClean="0">
                <a:solidFill>
                  <a:schemeClr val="tx2"/>
                </a:solidFill>
              </a:rPr>
              <a:t>Atomaire versus Moleculaire  spectra</a:t>
            </a:r>
            <a:endParaRPr lang="nl-NL" dirty="0">
              <a:solidFill>
                <a:schemeClr val="tx2"/>
              </a:solidFill>
            </a:endParaRPr>
          </a:p>
        </p:txBody>
      </p:sp>
      <p:sp>
        <p:nvSpPr>
          <p:cNvPr id="28676"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3948437"/>
            <a:ext cx="3454124" cy="1496787"/>
          </a:xfrm>
          <a:prstGeom prst="rect">
            <a:avLst/>
          </a:prstGeom>
        </p:spPr>
      </p:pic>
      <p:sp>
        <p:nvSpPr>
          <p:cNvPr id="3" name="Rectangle 2"/>
          <p:cNvSpPr/>
          <p:nvPr/>
        </p:nvSpPr>
        <p:spPr>
          <a:xfrm>
            <a:off x="5940152" y="6475159"/>
            <a:ext cx="4572000" cy="393954"/>
          </a:xfrm>
          <a:prstGeom prst="rect">
            <a:avLst/>
          </a:prstGeom>
        </p:spPr>
        <p:txBody>
          <a:bodyPr>
            <a:spAutoFit/>
          </a:bodyPr>
          <a:lstStyle/>
          <a:p>
            <a:pPr algn="l">
              <a:lnSpc>
                <a:spcPct val="140000"/>
              </a:lnSpc>
              <a:spcBef>
                <a:spcPct val="20000"/>
              </a:spcBef>
            </a:pPr>
            <a:r>
              <a:rPr lang="nl-NL" sz="1400" dirty="0">
                <a:hlinkClick r:id="rId4"/>
              </a:rPr>
              <a:t>https://nl.wikipedia.org/wiki/21_cm-lijn</a:t>
            </a:r>
            <a:endParaRPr lang="nl-NL" sz="1400" dirty="0"/>
          </a:p>
        </p:txBody>
      </p:sp>
      <p:sp>
        <p:nvSpPr>
          <p:cNvPr id="4" name="Rectangle 3"/>
          <p:cNvSpPr/>
          <p:nvPr/>
        </p:nvSpPr>
        <p:spPr>
          <a:xfrm>
            <a:off x="6148888" y="5427910"/>
            <a:ext cx="3127779" cy="397545"/>
          </a:xfrm>
          <a:prstGeom prst="rect">
            <a:avLst/>
          </a:prstGeom>
        </p:spPr>
        <p:txBody>
          <a:bodyPr wrap="none">
            <a:spAutoFit/>
          </a:bodyPr>
          <a:lstStyle/>
          <a:p>
            <a:pPr algn="l">
              <a:lnSpc>
                <a:spcPct val="140000"/>
              </a:lnSpc>
              <a:spcBef>
                <a:spcPct val="20000"/>
              </a:spcBef>
            </a:pPr>
            <a:r>
              <a:rPr lang="nl-NL" sz="1600" dirty="0"/>
              <a:t>21 cm-lijn: elektron flip H-atoom </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760709"/>
            <a:ext cx="5749200" cy="28746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399" y="3790884"/>
            <a:ext cx="4991502" cy="3220324"/>
          </a:xfrm>
          <a:prstGeom prst="rect">
            <a:avLst/>
          </a:prstGeom>
        </p:spPr>
      </p:pic>
    </p:spTree>
    <p:extLst>
      <p:ext uri="{BB962C8B-B14F-4D97-AF65-F5344CB8AC3E}">
        <p14:creationId xmlns:p14="http://schemas.microsoft.com/office/powerpoint/2010/main" val="21207887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en-US" dirty="0" err="1" smtClean="0">
                <a:solidFill>
                  <a:schemeClr val="tx2"/>
                </a:solidFill>
              </a:rPr>
              <a:t>Vaste-stof</a:t>
            </a:r>
            <a:r>
              <a:rPr lang="nl-NL" dirty="0" smtClean="0">
                <a:solidFill>
                  <a:schemeClr val="tx2"/>
                </a:solidFill>
              </a:rPr>
              <a:t>fysica</a:t>
            </a:r>
            <a:endParaRPr lang="nl-NL"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10" name="Rectangle 9"/>
          <p:cNvSpPr/>
          <p:nvPr/>
        </p:nvSpPr>
        <p:spPr>
          <a:xfrm>
            <a:off x="827584" y="5837202"/>
            <a:ext cx="4980851" cy="400110"/>
          </a:xfrm>
          <a:prstGeom prst="rect">
            <a:avLst/>
          </a:prstGeom>
        </p:spPr>
        <p:txBody>
          <a:bodyPr wrap="none">
            <a:spAutoFit/>
          </a:bodyPr>
          <a:lstStyle/>
          <a:p>
            <a:pPr algn="l"/>
            <a:r>
              <a:rPr lang="nl-NL" sz="2000" dirty="0" err="1" smtClean="0"/>
              <a:t>Symmetrieën</a:t>
            </a:r>
            <a:r>
              <a:rPr lang="nl-NL" sz="2000" dirty="0" smtClean="0"/>
              <a:t> </a:t>
            </a:r>
            <a:r>
              <a:rPr lang="nl-NL" sz="2000" dirty="0" smtClean="0">
                <a:sym typeface="Wingdings" pitchFamily="2" charset="2"/>
              </a:rPr>
              <a:t> eigenschappen vaste stof</a:t>
            </a:r>
            <a:endParaRPr lang="en-US" sz="2000" dirty="0"/>
          </a:p>
        </p:txBody>
      </p:sp>
      <p:pic>
        <p:nvPicPr>
          <p:cNvPr id="1026" name="Picture 2" descr="http://t2.gstatic.com/images?q=tbn:ANd9GcQOvxh9xYrUJ5GNHPXfUTtVNVdUP9Yw6dOA9Qow4jef2IVOc2C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2" y="5199044"/>
            <a:ext cx="2448272" cy="16292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2.bp.blogspot.com/_k87MzsZ65Tg/TBlJ__IzDRI/AAAAAAAABQ0/-S26IN3eCdE/s1600/Maisveld+bij+abdij+Koningshoeve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413" y="764704"/>
            <a:ext cx="6467475" cy="430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30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x-none" dirty="0" smtClean="0">
                <a:solidFill>
                  <a:schemeClr val="tx2"/>
                </a:solidFill>
              </a:rPr>
              <a:t>Amorfe stoffen</a:t>
            </a:r>
            <a:endParaRPr lang="nl-NL"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10" name="Rectangle 9"/>
          <p:cNvSpPr/>
          <p:nvPr/>
        </p:nvSpPr>
        <p:spPr>
          <a:xfrm>
            <a:off x="753465" y="6381690"/>
            <a:ext cx="7628535" cy="615553"/>
          </a:xfrm>
          <a:prstGeom prst="rect">
            <a:avLst/>
          </a:prstGeom>
        </p:spPr>
        <p:txBody>
          <a:bodyPr wrap="none">
            <a:spAutoFit/>
          </a:bodyPr>
          <a:lstStyle/>
          <a:p>
            <a:pPr algn="l"/>
            <a:r>
              <a:rPr lang="nl-NL" sz="2000" dirty="0" smtClean="0"/>
              <a:t>IJs dichtbij smelttemperatuur: </a:t>
            </a:r>
            <a:r>
              <a:rPr lang="en-US" sz="800" dirty="0" smtClean="0">
                <a:hlinkClick r:id="rId3"/>
              </a:rPr>
              <a:t>http://mini.physics.sunysb.edu/~marivi/TEACHING-OLD/PHY313/doku.php?id=lectures:7</a:t>
            </a:r>
            <a:endParaRPr lang="en-US" sz="800" dirty="0" smtClean="0"/>
          </a:p>
          <a:p>
            <a:pPr algn="l"/>
            <a:endParaRPr lang="en-US" sz="1400" dirty="0" smtClean="0"/>
          </a:p>
        </p:txBody>
      </p:sp>
      <p:pic>
        <p:nvPicPr>
          <p:cNvPr id="7" name="Picture 6"/>
          <p:cNvPicPr>
            <a:picLocks noChangeAspect="1"/>
          </p:cNvPicPr>
          <p:nvPr/>
        </p:nvPicPr>
        <p:blipFill>
          <a:blip r:embed="rId4"/>
          <a:stretch>
            <a:fillRect/>
          </a:stretch>
        </p:blipFill>
        <p:spPr>
          <a:xfrm>
            <a:off x="1905000" y="3886200"/>
            <a:ext cx="6527800" cy="2361766"/>
          </a:xfrm>
          <a:prstGeom prst="rect">
            <a:avLst/>
          </a:prstGeom>
        </p:spPr>
      </p:pic>
      <p:pic>
        <p:nvPicPr>
          <p:cNvPr id="8" name="Picture 7"/>
          <p:cNvPicPr>
            <a:picLocks noChangeAspect="1"/>
          </p:cNvPicPr>
          <p:nvPr/>
        </p:nvPicPr>
        <p:blipFill>
          <a:blip r:embed="rId5"/>
          <a:stretch>
            <a:fillRect/>
          </a:stretch>
        </p:blipFill>
        <p:spPr>
          <a:xfrm>
            <a:off x="2819400" y="936224"/>
            <a:ext cx="3810000" cy="2949976"/>
          </a:xfrm>
          <a:prstGeom prst="rect">
            <a:avLst/>
          </a:prstGeom>
        </p:spPr>
      </p:pic>
    </p:spTree>
    <p:extLst>
      <p:ext uri="{BB962C8B-B14F-4D97-AF65-F5344CB8AC3E}">
        <p14:creationId xmlns:p14="http://schemas.microsoft.com/office/powerpoint/2010/main" val="46696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684213" y="828675"/>
            <a:ext cx="8278812" cy="5876925"/>
          </a:xfrm>
          <a:prstGeom prst="rect">
            <a:avLst/>
          </a:prstGeom>
          <a:noFill/>
          <a:ln w="9525">
            <a:noFill/>
            <a:miter lim="800000"/>
            <a:headEnd/>
            <a:tailEnd/>
          </a:ln>
        </p:spPr>
        <p:txBody>
          <a:bodyPr>
            <a:prstTxWarp prst="textNoShape">
              <a:avLst/>
            </a:prstTxWarp>
          </a:bodyPr>
          <a:lstStyle/>
          <a:p>
            <a:pPr algn="l"/>
            <a:r>
              <a:rPr lang="nl-NL" sz="2000" dirty="0" smtClean="0"/>
              <a:t>Wat is gestimuleerde emissie?</a:t>
            </a:r>
            <a:endParaRPr lang="nl-NL" sz="800" dirty="0" smtClean="0"/>
          </a:p>
          <a:p>
            <a:pPr algn="l"/>
            <a:endParaRPr lang="nl-NL" sz="2000" dirty="0" smtClean="0"/>
          </a:p>
          <a:p>
            <a:pPr marL="457200" indent="-457200" algn="l">
              <a:buAutoNum type="alphaLcParenR"/>
            </a:pPr>
            <a:r>
              <a:rPr lang="nl-NL" sz="2000" dirty="0" smtClean="0"/>
              <a:t>Een e</a:t>
            </a:r>
            <a:r>
              <a:rPr lang="nl-NL" sz="2000" baseline="30000" dirty="0" smtClean="0"/>
              <a:t>-</a:t>
            </a:r>
            <a:r>
              <a:rPr lang="nl-NL" sz="2000" dirty="0" smtClean="0"/>
              <a:t> dat via optisch pompen is aangeslagen valt terug naar de grondtoestand.</a:t>
            </a:r>
          </a:p>
          <a:p>
            <a:pPr marL="457200" indent="-457200" algn="l">
              <a:buAutoNum type="alphaLcParenR"/>
            </a:pPr>
            <a:endParaRPr lang="nl-NL" sz="2000" dirty="0" smtClean="0"/>
          </a:p>
          <a:p>
            <a:pPr marL="457200" indent="-457200" algn="l">
              <a:buFontTx/>
              <a:buAutoNum type="alphaLcParenR" startAt="2"/>
            </a:pPr>
            <a:r>
              <a:rPr lang="nl-NL" sz="2000" dirty="0" smtClean="0"/>
              <a:t>Een aangeslagen e</a:t>
            </a:r>
            <a:r>
              <a:rPr lang="nl-NL" sz="2000" baseline="30000" dirty="0" smtClean="0"/>
              <a:t>-</a:t>
            </a:r>
            <a:r>
              <a:rPr lang="nl-NL" sz="2000" dirty="0" smtClean="0"/>
              <a:t> wordt door foton getriggerd om terug te vallen.</a:t>
            </a:r>
          </a:p>
          <a:p>
            <a:pPr marL="457200" indent="-457200" algn="l">
              <a:buFontTx/>
              <a:buAutoNum type="alphaLcParenR" startAt="2"/>
            </a:pPr>
            <a:endParaRPr lang="nl-NL" sz="2000" dirty="0" smtClean="0"/>
          </a:p>
          <a:p>
            <a:pPr marL="457200" indent="-457200" algn="l">
              <a:buFontTx/>
              <a:buAutoNum type="alphaLcParenR" startAt="2"/>
            </a:pPr>
            <a:r>
              <a:rPr lang="nl-NL" sz="2000" dirty="0" smtClean="0"/>
              <a:t>Een aangeslagen e</a:t>
            </a:r>
            <a:r>
              <a:rPr lang="nl-NL" sz="2000" baseline="30000" dirty="0" smtClean="0"/>
              <a:t>-</a:t>
            </a:r>
            <a:r>
              <a:rPr lang="nl-NL" sz="2000" dirty="0" smtClean="0"/>
              <a:t> valt terug via een verboden overgang</a:t>
            </a:r>
          </a:p>
          <a:p>
            <a:pPr marL="457200" indent="-457200" algn="l">
              <a:buFontTx/>
              <a:buAutoNum type="alphaLcParenR" startAt="2"/>
            </a:pPr>
            <a:endParaRPr lang="nl-NL" sz="2000" dirty="0" smtClean="0"/>
          </a:p>
          <a:p>
            <a:pPr marL="457200" indent="-457200" algn="l">
              <a:buFontTx/>
              <a:buAutoNum type="alphaLcParenR" startAt="2"/>
            </a:pPr>
            <a:endParaRPr lang="nl-NL" sz="800" dirty="0" smtClean="0"/>
          </a:p>
          <a:p>
            <a:pPr marL="457200" indent="-457200" algn="l">
              <a:buFontTx/>
              <a:buAutoNum type="alphaLcParenR" startAt="2"/>
            </a:pPr>
            <a:r>
              <a:rPr lang="nl-NL" sz="2000" dirty="0" smtClean="0"/>
              <a:t>Er zijn meer aangeslagen e</a:t>
            </a:r>
            <a:r>
              <a:rPr lang="nl-NL" sz="2000" baseline="30000" dirty="0" smtClean="0"/>
              <a:t>-</a:t>
            </a:r>
            <a:r>
              <a:rPr lang="nl-NL" sz="2000" dirty="0" smtClean="0"/>
              <a:t> dan dat er e</a:t>
            </a:r>
            <a:r>
              <a:rPr lang="nl-NL" sz="2000" baseline="30000" dirty="0" smtClean="0"/>
              <a:t>-</a:t>
            </a:r>
            <a:r>
              <a:rPr lang="nl-NL" sz="2000" dirty="0" smtClean="0"/>
              <a:t>  in de grondtoestand zijn.</a:t>
            </a:r>
          </a:p>
          <a:p>
            <a:pPr marL="457200" indent="-457200" algn="l">
              <a:buAutoNum type="alphaLcParenR" startAt="2"/>
            </a:pPr>
            <a:endParaRPr lang="nl-NL" sz="2000" dirty="0" smtClean="0"/>
          </a:p>
          <a:p>
            <a:pPr marL="457200" indent="-457200" algn="l">
              <a:buAutoNum type="alphaLcParenR" startAt="3"/>
            </a:pPr>
            <a:endParaRPr lang="nl-NL" sz="2000" dirty="0" smtClean="0"/>
          </a:p>
          <a:p>
            <a:pPr algn="l"/>
            <a:endParaRPr lang="nl-NL" sz="2000" dirty="0" smtClean="0"/>
          </a:p>
        </p:txBody>
      </p:sp>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dirty="0">
                <a:solidFill>
                  <a:schemeClr val="tx2"/>
                </a:solidFill>
              </a:rPr>
              <a:t>Quiz</a:t>
            </a: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18443" name="Rectangle 10"/>
          <p:cNvSpPr>
            <a:spLocks noChangeArrowheads="1"/>
          </p:cNvSpPr>
          <p:nvPr/>
        </p:nvSpPr>
        <p:spPr bwMode="auto">
          <a:xfrm>
            <a:off x="289371" y="2301503"/>
            <a:ext cx="8747125" cy="479425"/>
          </a:xfrm>
          <a:prstGeom prst="rect">
            <a:avLst/>
          </a:prstGeom>
          <a:noFill/>
          <a:ln w="38100">
            <a:solidFill>
              <a:srgbClr val="00FF00"/>
            </a:solidFill>
            <a:miter lim="800000"/>
            <a:headEnd/>
            <a:tailEnd/>
          </a:ln>
        </p:spPr>
        <p:txBody>
          <a:bodyPr wrap="none" anchor="ctr">
            <a:prstTxWarp prst="textNoShape">
              <a:avLst/>
            </a:prstTxWarp>
          </a:bodyPr>
          <a:lstStyle/>
          <a:p>
            <a:endParaRPr lang="nl-NL"/>
          </a:p>
        </p:txBody>
      </p:sp>
      <p:sp>
        <p:nvSpPr>
          <p:cNvPr id="2" name="Rectangle 1"/>
          <p:cNvSpPr/>
          <p:nvPr/>
        </p:nvSpPr>
        <p:spPr>
          <a:xfrm>
            <a:off x="6712076" y="1084674"/>
            <a:ext cx="2180404" cy="400110"/>
          </a:xfrm>
          <a:prstGeom prst="rect">
            <a:avLst/>
          </a:prstGeom>
        </p:spPr>
        <p:txBody>
          <a:bodyPr wrap="none">
            <a:spAutoFit/>
          </a:bodyPr>
          <a:lstStyle/>
          <a:p>
            <a:r>
              <a:rPr lang="nl-NL" sz="2000" dirty="0" smtClean="0">
                <a:solidFill>
                  <a:srgbClr val="7030A0"/>
                </a:solidFill>
              </a:rPr>
              <a:t>spontane </a:t>
            </a:r>
            <a:r>
              <a:rPr lang="nl-NL" sz="2000" dirty="0">
                <a:solidFill>
                  <a:srgbClr val="7030A0"/>
                </a:solidFill>
              </a:rPr>
              <a:t>emissie</a:t>
            </a:r>
            <a:endParaRPr lang="en-GB" sz="2000" dirty="0">
              <a:solidFill>
                <a:srgbClr val="7030A0"/>
              </a:solidFill>
            </a:endParaRPr>
          </a:p>
        </p:txBody>
      </p:sp>
      <p:sp>
        <p:nvSpPr>
          <p:cNvPr id="8" name="Rectangle 7"/>
          <p:cNvSpPr/>
          <p:nvPr/>
        </p:nvSpPr>
        <p:spPr>
          <a:xfrm>
            <a:off x="6624037" y="4037002"/>
            <a:ext cx="2196435" cy="400110"/>
          </a:xfrm>
          <a:prstGeom prst="rect">
            <a:avLst/>
          </a:prstGeom>
        </p:spPr>
        <p:txBody>
          <a:bodyPr wrap="none">
            <a:spAutoFit/>
          </a:bodyPr>
          <a:lstStyle/>
          <a:p>
            <a:r>
              <a:rPr lang="nl-NL" sz="2000" dirty="0">
                <a:solidFill>
                  <a:srgbClr val="7030A0"/>
                </a:solidFill>
              </a:rPr>
              <a:t>populatie-inversie</a:t>
            </a:r>
            <a:endParaRPr lang="en-GB" sz="2000" dirty="0">
              <a:solidFill>
                <a:srgbClr val="7030A0"/>
              </a:solidFill>
            </a:endParaRPr>
          </a:p>
        </p:txBody>
      </p:sp>
      <p:sp>
        <p:nvSpPr>
          <p:cNvPr id="9" name="Rectangle 8"/>
          <p:cNvSpPr/>
          <p:nvPr/>
        </p:nvSpPr>
        <p:spPr>
          <a:xfrm>
            <a:off x="5436096" y="3287305"/>
            <a:ext cx="2762295" cy="400110"/>
          </a:xfrm>
          <a:prstGeom prst="rect">
            <a:avLst/>
          </a:prstGeom>
        </p:spPr>
        <p:txBody>
          <a:bodyPr wrap="none">
            <a:spAutoFit/>
          </a:bodyPr>
          <a:lstStyle/>
          <a:p>
            <a:r>
              <a:rPr lang="nl-NL" sz="2000" dirty="0">
                <a:solidFill>
                  <a:srgbClr val="7030A0"/>
                </a:solidFill>
              </a:rPr>
              <a:t>metastabiele toestand </a:t>
            </a:r>
            <a:endParaRPr lang="en-GB" sz="2000" dirty="0">
              <a:solidFill>
                <a:srgbClr val="7030A0"/>
              </a:solidFill>
            </a:endParaRPr>
          </a:p>
        </p:txBody>
      </p:sp>
      <p:pic>
        <p:nvPicPr>
          <p:cNvPr id="10" name="Picture 9"/>
          <p:cNvPicPr>
            <a:picLocks noChangeAspect="1"/>
          </p:cNvPicPr>
          <p:nvPr/>
        </p:nvPicPr>
        <p:blipFill>
          <a:blip r:embed="rId3"/>
          <a:stretch>
            <a:fillRect/>
          </a:stretch>
        </p:blipFill>
        <p:spPr>
          <a:xfrm>
            <a:off x="1549896" y="4293096"/>
            <a:ext cx="3886200" cy="2749487"/>
          </a:xfrm>
          <a:prstGeom prst="rect">
            <a:avLst/>
          </a:prstGeom>
        </p:spPr>
      </p:pic>
      <p:sp>
        <p:nvSpPr>
          <p:cNvPr id="13" name="Rectangle 12"/>
          <p:cNvSpPr/>
          <p:nvPr/>
        </p:nvSpPr>
        <p:spPr>
          <a:xfrm>
            <a:off x="3076083" y="1907540"/>
            <a:ext cx="6032421" cy="369332"/>
          </a:xfrm>
          <a:prstGeom prst="rect">
            <a:avLst/>
          </a:prstGeom>
        </p:spPr>
        <p:txBody>
          <a:bodyPr wrap="none">
            <a:spAutoFit/>
          </a:bodyPr>
          <a:lstStyle/>
          <a:p>
            <a:r>
              <a:rPr lang="nl-NL" sz="1800" dirty="0" smtClean="0">
                <a:solidFill>
                  <a:srgbClr val="336699"/>
                </a:solidFill>
              </a:rPr>
              <a:t>uitgezonden foton heeft zelfde golflengte, fase en richting</a:t>
            </a:r>
            <a:endParaRPr lang="en-GB" sz="1800" dirty="0">
              <a:solidFill>
                <a:srgbClr val="336699"/>
              </a:solidFill>
            </a:endParaRPr>
          </a:p>
        </p:txBody>
      </p:sp>
      <p:sp>
        <p:nvSpPr>
          <p:cNvPr id="11" name="Rectangle 12"/>
          <p:cNvSpPr/>
          <p:nvPr/>
        </p:nvSpPr>
        <p:spPr>
          <a:xfrm>
            <a:off x="6203669" y="5877272"/>
            <a:ext cx="2832827" cy="923330"/>
          </a:xfrm>
          <a:prstGeom prst="rect">
            <a:avLst/>
          </a:prstGeom>
        </p:spPr>
        <p:txBody>
          <a:bodyPr wrap="none">
            <a:spAutoFit/>
          </a:bodyPr>
          <a:lstStyle/>
          <a:p>
            <a:pPr algn="l"/>
            <a:r>
              <a:rPr lang="nl-NL" sz="1800" dirty="0" smtClean="0">
                <a:solidFill>
                  <a:srgbClr val="336699"/>
                </a:solidFill>
              </a:rPr>
              <a:t>Oefen met:</a:t>
            </a:r>
          </a:p>
          <a:p>
            <a:pPr marL="285750" indent="-285750" algn="l">
              <a:buFont typeface="Wingdings" panose="05000000000000000000" pitchFamily="2" charset="2"/>
              <a:buChar char="à"/>
            </a:pPr>
            <a:r>
              <a:rPr lang="nl-NL" sz="1800" dirty="0" smtClean="0">
                <a:solidFill>
                  <a:srgbClr val="336699"/>
                </a:solidFill>
              </a:rPr>
              <a:t>figuur natekenen</a:t>
            </a:r>
          </a:p>
          <a:p>
            <a:pPr marL="285750" indent="-285750" algn="l">
              <a:buFont typeface="Wingdings" panose="05000000000000000000" pitchFamily="2" charset="2"/>
              <a:buChar char="à"/>
            </a:pPr>
            <a:r>
              <a:rPr lang="en-GB" sz="1800" dirty="0" err="1" smtClean="0">
                <a:solidFill>
                  <a:srgbClr val="336699"/>
                </a:solidFill>
              </a:rPr>
              <a:t>werking</a:t>
            </a:r>
            <a:r>
              <a:rPr lang="en-GB" sz="1800" dirty="0" smtClean="0">
                <a:solidFill>
                  <a:srgbClr val="336699"/>
                </a:solidFill>
              </a:rPr>
              <a:t> laser </a:t>
            </a:r>
            <a:r>
              <a:rPr lang="en-GB" sz="1800" dirty="0" err="1" smtClean="0">
                <a:solidFill>
                  <a:srgbClr val="336699"/>
                </a:solidFill>
              </a:rPr>
              <a:t>uitleggen</a:t>
            </a:r>
            <a:endParaRPr lang="en-GB" sz="1800" dirty="0">
              <a:solidFill>
                <a:srgbClr val="336699"/>
              </a:solidFill>
            </a:endParaRPr>
          </a:p>
        </p:txBody>
      </p:sp>
    </p:spTree>
    <p:extLst>
      <p:ext uri="{BB962C8B-B14F-4D97-AF65-F5344CB8AC3E}">
        <p14:creationId xmlns:p14="http://schemas.microsoft.com/office/powerpoint/2010/main" val="20548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3" grpId="0" animBg="1"/>
      <p:bldP spid="2" grpId="0"/>
      <p:bldP spid="8" grpId="0"/>
      <p:bldP spid="9" grpId="0"/>
      <p:bldP spid="13"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x-none" dirty="0" smtClean="0">
                <a:solidFill>
                  <a:schemeClr val="tx2"/>
                </a:solidFill>
              </a:rPr>
              <a:t>Amorfe stoffen</a:t>
            </a:r>
            <a:endParaRPr lang="nl-NL"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76200" y="762000"/>
            <a:ext cx="9048335" cy="3702050"/>
          </a:xfrm>
          <a:prstGeom prst="rect">
            <a:avLst/>
          </a:prstGeom>
        </p:spPr>
      </p:pic>
      <p:pic>
        <p:nvPicPr>
          <p:cNvPr id="11" name="Picture 10"/>
          <p:cNvPicPr>
            <a:picLocks noChangeAspect="1"/>
          </p:cNvPicPr>
          <p:nvPr/>
        </p:nvPicPr>
        <p:blipFill>
          <a:blip r:embed="rId4"/>
          <a:stretch>
            <a:fillRect/>
          </a:stretch>
        </p:blipFill>
        <p:spPr>
          <a:xfrm>
            <a:off x="6400800" y="4495800"/>
            <a:ext cx="1726455" cy="1541478"/>
          </a:xfrm>
          <a:prstGeom prst="rect">
            <a:avLst/>
          </a:prstGeom>
        </p:spPr>
      </p:pic>
      <p:pic>
        <p:nvPicPr>
          <p:cNvPr id="12" name="Picture 11"/>
          <p:cNvPicPr>
            <a:picLocks noChangeAspect="1"/>
          </p:cNvPicPr>
          <p:nvPr/>
        </p:nvPicPr>
        <p:blipFill>
          <a:blip r:embed="rId5"/>
          <a:stretch>
            <a:fillRect/>
          </a:stretch>
        </p:blipFill>
        <p:spPr>
          <a:xfrm>
            <a:off x="3852212" y="4419600"/>
            <a:ext cx="1634188" cy="1672319"/>
          </a:xfrm>
          <a:prstGeom prst="rect">
            <a:avLst/>
          </a:prstGeom>
        </p:spPr>
      </p:pic>
      <p:pic>
        <p:nvPicPr>
          <p:cNvPr id="13" name="Picture 12"/>
          <p:cNvPicPr>
            <a:picLocks noChangeAspect="1"/>
          </p:cNvPicPr>
          <p:nvPr/>
        </p:nvPicPr>
        <p:blipFill>
          <a:blip r:embed="rId6"/>
          <a:stretch>
            <a:fillRect/>
          </a:stretch>
        </p:blipFill>
        <p:spPr>
          <a:xfrm>
            <a:off x="914400" y="4495800"/>
            <a:ext cx="1659191" cy="1664796"/>
          </a:xfrm>
          <a:prstGeom prst="rect">
            <a:avLst/>
          </a:prstGeom>
        </p:spPr>
      </p:pic>
    </p:spTree>
    <p:extLst>
      <p:ext uri="{BB962C8B-B14F-4D97-AF65-F5344CB8AC3E}">
        <p14:creationId xmlns:p14="http://schemas.microsoft.com/office/powerpoint/2010/main" val="4669660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x-none" dirty="0" smtClean="0">
                <a:solidFill>
                  <a:schemeClr val="tx2"/>
                </a:solidFill>
              </a:rPr>
              <a:t>Amorf silicium    </a:t>
            </a:r>
            <a:r>
              <a:rPr lang="x-none" dirty="0" smtClean="0">
                <a:solidFill>
                  <a:schemeClr val="tx2"/>
                </a:solidFill>
                <a:latin typeface="Wingdings"/>
                <a:ea typeface="Wingdings"/>
                <a:cs typeface="Wingdings"/>
              </a:rPr>
              <a:t></a:t>
            </a:r>
            <a:r>
              <a:rPr lang="nl-NL" dirty="0" smtClean="0">
                <a:solidFill>
                  <a:schemeClr val="tx2"/>
                </a:solidFill>
              </a:rPr>
              <a:t>       </a:t>
            </a:r>
            <a:r>
              <a:rPr lang="nl-NL" sz="700" dirty="0" smtClean="0">
                <a:solidFill>
                  <a:schemeClr val="tx2"/>
                </a:solidFill>
              </a:rPr>
              <a:t> </a:t>
            </a:r>
            <a:r>
              <a:rPr lang="nl-NL" dirty="0" smtClean="0">
                <a:solidFill>
                  <a:schemeClr val="tx2"/>
                </a:solidFill>
              </a:rPr>
              <a:t>kristallijn silicium</a:t>
            </a:r>
            <a:endParaRPr lang="nl-NL"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10" name="Rectangle 9"/>
          <p:cNvSpPr/>
          <p:nvPr/>
        </p:nvSpPr>
        <p:spPr>
          <a:xfrm>
            <a:off x="457200" y="5486400"/>
            <a:ext cx="2878963" cy="1015663"/>
          </a:xfrm>
          <a:prstGeom prst="rect">
            <a:avLst/>
          </a:prstGeom>
        </p:spPr>
        <p:txBody>
          <a:bodyPr wrap="none">
            <a:spAutoFit/>
          </a:bodyPr>
          <a:lstStyle/>
          <a:p>
            <a:pPr algn="l"/>
            <a:r>
              <a:rPr lang="nl-NL" sz="2000" dirty="0" smtClean="0"/>
              <a:t>	amorf Si</a:t>
            </a:r>
          </a:p>
          <a:p>
            <a:pPr algn="l"/>
            <a:r>
              <a:rPr lang="nl-NL" sz="2000" dirty="0" smtClean="0"/>
              <a:t>blauw: </a:t>
            </a:r>
            <a:r>
              <a:rPr lang="nl-NL" sz="2000" dirty="0" err="1" smtClean="0"/>
              <a:t>vaste-stof-achtig</a:t>
            </a:r>
            <a:endParaRPr lang="nl-NL" sz="2000" dirty="0" smtClean="0"/>
          </a:p>
          <a:p>
            <a:pPr algn="l"/>
            <a:r>
              <a:rPr lang="nl-NL" sz="2000" dirty="0" smtClean="0"/>
              <a:t>groen: </a:t>
            </a:r>
            <a:r>
              <a:rPr lang="nl-NL" sz="2000" dirty="0" err="1" smtClean="0"/>
              <a:t>vloeistof-achtig</a:t>
            </a:r>
            <a:endParaRPr lang="en-US" sz="2000" dirty="0"/>
          </a:p>
        </p:txBody>
      </p:sp>
      <p:pic>
        <p:nvPicPr>
          <p:cNvPr id="11" name="Picture 10"/>
          <p:cNvPicPr>
            <a:picLocks noChangeAspect="1"/>
          </p:cNvPicPr>
          <p:nvPr/>
        </p:nvPicPr>
        <p:blipFill>
          <a:blip r:embed="rId3"/>
          <a:stretch>
            <a:fillRect/>
          </a:stretch>
        </p:blipFill>
        <p:spPr>
          <a:xfrm>
            <a:off x="304800" y="914400"/>
            <a:ext cx="3714750" cy="4497644"/>
          </a:xfrm>
          <a:prstGeom prst="rect">
            <a:avLst/>
          </a:prstGeom>
        </p:spPr>
      </p:pic>
      <p:grpSp>
        <p:nvGrpSpPr>
          <p:cNvPr id="2" name="Group 15"/>
          <p:cNvGrpSpPr/>
          <p:nvPr/>
        </p:nvGrpSpPr>
        <p:grpSpPr>
          <a:xfrm>
            <a:off x="6037397" y="838200"/>
            <a:ext cx="3106603" cy="6248400"/>
            <a:chOff x="6037397" y="838200"/>
            <a:chExt cx="3106603" cy="6248400"/>
          </a:xfrm>
        </p:grpSpPr>
        <p:pic>
          <p:nvPicPr>
            <p:cNvPr id="12" name="Picture 11"/>
            <p:cNvPicPr>
              <a:picLocks noChangeAspect="1"/>
            </p:cNvPicPr>
            <p:nvPr/>
          </p:nvPicPr>
          <p:blipFill>
            <a:blip r:embed="rId4"/>
            <a:stretch>
              <a:fillRect/>
            </a:stretch>
          </p:blipFill>
          <p:spPr>
            <a:xfrm>
              <a:off x="7467082" y="838200"/>
              <a:ext cx="1254449" cy="3352800"/>
            </a:xfrm>
            <a:prstGeom prst="rect">
              <a:avLst/>
            </a:prstGeom>
          </p:spPr>
        </p:pic>
        <p:pic>
          <p:nvPicPr>
            <p:cNvPr id="13" name="Picture 12"/>
            <p:cNvPicPr>
              <a:picLocks noChangeAspect="1"/>
            </p:cNvPicPr>
            <p:nvPr/>
          </p:nvPicPr>
          <p:blipFill>
            <a:blip r:embed="rId5"/>
            <a:stretch>
              <a:fillRect/>
            </a:stretch>
          </p:blipFill>
          <p:spPr>
            <a:xfrm>
              <a:off x="6037397" y="4748842"/>
              <a:ext cx="3106603" cy="2337758"/>
            </a:xfrm>
            <a:prstGeom prst="rect">
              <a:avLst/>
            </a:prstGeom>
          </p:spPr>
        </p:pic>
        <p:sp>
          <p:nvSpPr>
            <p:cNvPr id="15" name="Rectangle 14"/>
            <p:cNvSpPr/>
            <p:nvPr/>
          </p:nvSpPr>
          <p:spPr>
            <a:xfrm>
              <a:off x="7027333" y="4284133"/>
              <a:ext cx="2040918" cy="830997"/>
            </a:xfrm>
            <a:prstGeom prst="rect">
              <a:avLst/>
            </a:prstGeom>
          </p:spPr>
          <p:txBody>
            <a:bodyPr wrap="none">
              <a:spAutoFit/>
            </a:bodyPr>
            <a:lstStyle/>
            <a:p>
              <a:pPr algn="l">
                <a:buFont typeface="Wingdings" pitchFamily="-84" charset="2"/>
                <a:buChar char="é"/>
              </a:pPr>
              <a:r>
                <a:rPr lang="nl-NL" sz="2000" dirty="0" err="1" smtClean="0"/>
                <a:t>monokristallijn</a:t>
              </a:r>
              <a:endParaRPr lang="nl-NL" sz="2000" dirty="0" smtClean="0"/>
            </a:p>
            <a:p>
              <a:pPr algn="l"/>
              <a:endParaRPr lang="nl-NL" sz="800" dirty="0" smtClean="0">
                <a:latin typeface="Wingdings"/>
                <a:ea typeface="Wingdings"/>
                <a:cs typeface="Wingdings"/>
              </a:endParaRPr>
            </a:p>
            <a:p>
              <a:pPr algn="l"/>
              <a:r>
                <a:rPr lang="nl-NL" sz="800" dirty="0" smtClean="0">
                  <a:latin typeface="Wingdings"/>
                  <a:ea typeface="Wingdings"/>
                  <a:cs typeface="Wingdings"/>
                </a:rPr>
                <a:t> </a:t>
              </a:r>
              <a:r>
                <a:rPr lang="nl-NL" sz="2000" dirty="0" smtClean="0">
                  <a:latin typeface="Wingdings"/>
                  <a:ea typeface="Wingdings"/>
                  <a:cs typeface="Wingdings"/>
                </a:rPr>
                <a:t></a:t>
              </a:r>
              <a:r>
                <a:rPr lang="nl-NL" sz="2000" dirty="0" smtClean="0"/>
                <a:t> </a:t>
              </a:r>
              <a:r>
                <a:rPr lang="nl-NL" sz="2000" dirty="0" err="1" smtClean="0"/>
                <a:t>polykristallijn</a:t>
              </a:r>
              <a:endParaRPr lang="en-US" sz="2000" dirty="0"/>
            </a:p>
          </p:txBody>
        </p:sp>
      </p:grpSp>
      <p:sp>
        <p:nvSpPr>
          <p:cNvPr id="17" name="Rectangle 16"/>
          <p:cNvSpPr/>
          <p:nvPr/>
        </p:nvSpPr>
        <p:spPr>
          <a:xfrm>
            <a:off x="7470171" y="3657600"/>
            <a:ext cx="1292829" cy="523220"/>
          </a:xfrm>
          <a:prstGeom prst="rect">
            <a:avLst/>
          </a:prstGeom>
        </p:spPr>
        <p:txBody>
          <a:bodyPr wrap="none">
            <a:spAutoFit/>
          </a:bodyPr>
          <a:lstStyle/>
          <a:p>
            <a:r>
              <a:rPr lang="en-US" sz="1400" dirty="0" smtClean="0">
                <a:solidFill>
                  <a:srgbClr val="FFFF00"/>
                </a:solidFill>
              </a:rPr>
              <a:t>99.9999999%</a:t>
            </a:r>
          </a:p>
          <a:p>
            <a:r>
              <a:rPr lang="en-US" sz="1400" dirty="0" err="1" smtClean="0">
                <a:solidFill>
                  <a:srgbClr val="FFFF00"/>
                </a:solidFill>
              </a:rPr>
              <a:t>zuiverheid</a:t>
            </a:r>
            <a:endParaRPr lang="en-US" sz="1400" dirty="0">
              <a:solidFill>
                <a:srgbClr val="FFFF00"/>
              </a:solidFill>
            </a:endParaRPr>
          </a:p>
        </p:txBody>
      </p:sp>
      <p:pic>
        <p:nvPicPr>
          <p:cNvPr id="18" name="Picture 17"/>
          <p:cNvPicPr>
            <a:picLocks noChangeAspect="1"/>
          </p:cNvPicPr>
          <p:nvPr/>
        </p:nvPicPr>
        <p:blipFill>
          <a:blip r:embed="rId6"/>
          <a:stretch>
            <a:fillRect/>
          </a:stretch>
        </p:blipFill>
        <p:spPr>
          <a:xfrm>
            <a:off x="4267200" y="914400"/>
            <a:ext cx="2590800" cy="2286000"/>
          </a:xfrm>
          <a:prstGeom prst="rect">
            <a:avLst/>
          </a:prstGeom>
        </p:spPr>
      </p:pic>
      <p:sp>
        <p:nvSpPr>
          <p:cNvPr id="20" name="Rectangle 19"/>
          <p:cNvSpPr/>
          <p:nvPr/>
        </p:nvSpPr>
        <p:spPr>
          <a:xfrm>
            <a:off x="4114800" y="3175337"/>
            <a:ext cx="2708644" cy="1015663"/>
          </a:xfrm>
          <a:prstGeom prst="rect">
            <a:avLst/>
          </a:prstGeom>
        </p:spPr>
        <p:txBody>
          <a:bodyPr wrap="none">
            <a:spAutoFit/>
          </a:bodyPr>
          <a:lstStyle/>
          <a:p>
            <a:r>
              <a:rPr lang="nl-NL" sz="2000" dirty="0" smtClean="0"/>
              <a:t>kristallijn Si</a:t>
            </a:r>
          </a:p>
          <a:p>
            <a:r>
              <a:rPr lang="nl-NL" sz="2000" dirty="0" smtClean="0"/>
              <a:t>rood: één eenheidscel</a:t>
            </a:r>
            <a:endParaRPr lang="en-US" sz="2000" dirty="0" smtClean="0"/>
          </a:p>
          <a:p>
            <a:endParaRPr lang="en-US" sz="2000" dirty="0"/>
          </a:p>
        </p:txBody>
      </p:sp>
      <p:pic>
        <p:nvPicPr>
          <p:cNvPr id="22" name="Picture 21"/>
          <p:cNvPicPr>
            <a:picLocks noChangeAspect="1"/>
          </p:cNvPicPr>
          <p:nvPr/>
        </p:nvPicPr>
        <p:blipFill>
          <a:blip r:embed="rId7"/>
          <a:stretch>
            <a:fillRect/>
          </a:stretch>
        </p:blipFill>
        <p:spPr>
          <a:xfrm>
            <a:off x="4442759" y="4800601"/>
            <a:ext cx="1488141" cy="1981200"/>
          </a:xfrm>
          <a:prstGeom prst="rect">
            <a:avLst/>
          </a:prstGeom>
        </p:spPr>
      </p:pic>
    </p:spTree>
    <p:extLst>
      <p:ext uri="{BB962C8B-B14F-4D97-AF65-F5344CB8AC3E}">
        <p14:creationId xmlns:p14="http://schemas.microsoft.com/office/powerpoint/2010/main" val="46696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Figure_40_08"/>
          <p:cNvPicPr>
            <a:picLocks noChangeAspect="1" noChangeArrowheads="1"/>
          </p:cNvPicPr>
          <p:nvPr/>
        </p:nvPicPr>
        <p:blipFill rotWithShape="1">
          <a:blip r:embed="rId2"/>
          <a:srcRect b="3624"/>
          <a:stretch/>
        </p:blipFill>
        <p:spPr bwMode="auto">
          <a:xfrm>
            <a:off x="1230323" y="2348880"/>
            <a:ext cx="3375280" cy="2268016"/>
          </a:xfrm>
          <a:prstGeom prst="rect">
            <a:avLst/>
          </a:prstGeom>
          <a:noFill/>
        </p:spPr>
      </p:pic>
      <p:pic>
        <p:nvPicPr>
          <p:cNvPr id="6" name="Picture 7" descr="Figure_40_09"/>
          <p:cNvPicPr>
            <a:picLocks noChangeAspect="1" noChangeArrowheads="1"/>
          </p:cNvPicPr>
          <p:nvPr/>
        </p:nvPicPr>
        <p:blipFill>
          <a:blip r:embed="rId3"/>
          <a:srcRect/>
          <a:stretch>
            <a:fillRect/>
          </a:stretch>
        </p:blipFill>
        <p:spPr bwMode="auto">
          <a:xfrm>
            <a:off x="5279006" y="4797152"/>
            <a:ext cx="3685482" cy="2664297"/>
          </a:xfrm>
          <a:prstGeom prst="rect">
            <a:avLst/>
          </a:prstGeom>
          <a:noFill/>
        </p:spPr>
      </p:pic>
      <p:sp>
        <p:nvSpPr>
          <p:cNvPr id="20482" name="Rectangle 2"/>
          <p:cNvSpPr>
            <a:spLocks noChangeArrowheads="1"/>
          </p:cNvSpPr>
          <p:nvPr/>
        </p:nvSpPr>
        <p:spPr bwMode="auto">
          <a:xfrm>
            <a:off x="684213" y="828675"/>
            <a:ext cx="8278812" cy="5876925"/>
          </a:xfrm>
          <a:prstGeom prst="rect">
            <a:avLst/>
          </a:prstGeom>
          <a:noFill/>
          <a:ln w="9525">
            <a:noFill/>
            <a:miter lim="800000"/>
            <a:headEnd/>
            <a:tailEnd/>
          </a:ln>
        </p:spPr>
        <p:txBody>
          <a:bodyPr>
            <a:prstTxWarp prst="textNoShape">
              <a:avLst/>
            </a:prstTxWarp>
          </a:bodyPr>
          <a:lstStyle/>
          <a:p>
            <a:pPr algn="l"/>
            <a:r>
              <a:rPr lang="nl-NL" sz="2000" dirty="0" smtClean="0"/>
              <a:t>Welke potentiaal beschrijft de reactie van knalgas het best?</a:t>
            </a:r>
          </a:p>
          <a:p>
            <a:pPr algn="l"/>
            <a:endParaRPr lang="nl-NL" sz="800" dirty="0"/>
          </a:p>
          <a:p>
            <a:pPr algn="l"/>
            <a:endParaRPr lang="nl-NL" sz="2000" dirty="0"/>
          </a:p>
          <a:p>
            <a:pPr marL="4114800" lvl="8" indent="-457200">
              <a:buAutoNum type="alphaLcParenR"/>
            </a:pPr>
            <a:r>
              <a:rPr lang="nl-NL" sz="2000" dirty="0" smtClean="0"/>
              <a:t> </a:t>
            </a:r>
          </a:p>
          <a:p>
            <a:pPr algn="l"/>
            <a:endParaRPr lang="nl-NL" sz="2000" dirty="0" smtClean="0"/>
          </a:p>
          <a:p>
            <a:pPr marL="457200" indent="-457200" algn="l">
              <a:buAutoNum type="alphaLcParenR"/>
            </a:pPr>
            <a:endParaRPr lang="nl-NL" sz="2000" dirty="0"/>
          </a:p>
          <a:p>
            <a:pPr marL="457200" indent="-457200" algn="l">
              <a:buAutoNum type="alphaLcParenR"/>
            </a:pPr>
            <a:endParaRPr lang="nl-NL" sz="2000" dirty="0" smtClean="0"/>
          </a:p>
          <a:p>
            <a:pPr marL="457200" indent="-457200" algn="l">
              <a:buAutoNum type="alphaLcParenR"/>
            </a:pPr>
            <a:endParaRPr lang="nl-NL" sz="2000" dirty="0" smtClean="0"/>
          </a:p>
          <a:p>
            <a:pPr marL="457200" indent="-457200" algn="l">
              <a:buAutoNum type="alphaLcParenR"/>
            </a:pPr>
            <a:endParaRPr lang="nl-NL" sz="2000" dirty="0" smtClean="0"/>
          </a:p>
          <a:p>
            <a:pPr marL="457200" indent="-457200" algn="l">
              <a:buAutoNum type="alphaLcParenR" startAt="2"/>
            </a:pPr>
            <a:r>
              <a:rPr lang="nl-NL" sz="2000" dirty="0" smtClean="0"/>
              <a:t> </a:t>
            </a:r>
          </a:p>
          <a:p>
            <a:pPr marL="457200" indent="-457200" algn="l">
              <a:buAutoNum type="alphaLcParenR" startAt="2"/>
            </a:pPr>
            <a:endParaRPr lang="nl-NL" sz="2000" dirty="0" smtClean="0"/>
          </a:p>
          <a:p>
            <a:pPr algn="l"/>
            <a:endParaRPr lang="nl-NL" sz="2000" dirty="0"/>
          </a:p>
          <a:p>
            <a:pPr marL="457200" indent="-457200" algn="l">
              <a:buAutoNum type="alphaLcParenR" startAt="2"/>
            </a:pPr>
            <a:endParaRPr lang="nl-NL" sz="2000" dirty="0" smtClean="0"/>
          </a:p>
          <a:p>
            <a:pPr marL="457200" indent="-457200" algn="l">
              <a:buAutoNum type="alphaLcParenR" startAt="2"/>
            </a:pPr>
            <a:endParaRPr lang="nl-NL" sz="2000" dirty="0"/>
          </a:p>
          <a:p>
            <a:pPr marL="457200" indent="-457200" algn="l">
              <a:buAutoNum type="alphaLcParenR" startAt="2"/>
            </a:pPr>
            <a:endParaRPr lang="nl-NL" sz="2000" dirty="0" smtClean="0"/>
          </a:p>
          <a:p>
            <a:pPr marL="4114800" lvl="8" indent="-457200">
              <a:buAutoNum type="alphaLcParenR" startAt="3"/>
            </a:pPr>
            <a:r>
              <a:rPr lang="nl-NL" sz="2000" dirty="0" smtClean="0"/>
              <a:t> </a:t>
            </a:r>
            <a:endParaRPr lang="nl-NL" sz="2000" dirty="0"/>
          </a:p>
          <a:p>
            <a:pPr marL="457200" indent="-457200" algn="l">
              <a:buAutoNum type="alphaLcParenR" startAt="2"/>
            </a:pPr>
            <a:endParaRPr lang="nl-NL" sz="2000" dirty="0"/>
          </a:p>
          <a:p>
            <a:pPr marL="457200" indent="-457200" algn="l">
              <a:buAutoNum type="alphaLcParenR" startAt="3"/>
            </a:pPr>
            <a:endParaRPr lang="nl-NL" sz="2000" dirty="0" smtClean="0"/>
          </a:p>
          <a:p>
            <a:pPr algn="l"/>
            <a:endParaRPr lang="nl-NL" sz="2000" dirty="0" smtClean="0"/>
          </a:p>
        </p:txBody>
      </p:sp>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dirty="0">
                <a:solidFill>
                  <a:schemeClr val="tx2"/>
                </a:solidFill>
              </a:rPr>
              <a:t>Quiz</a:t>
            </a: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18443" name="Rectangle 10"/>
          <p:cNvSpPr>
            <a:spLocks noChangeArrowheads="1"/>
          </p:cNvSpPr>
          <p:nvPr/>
        </p:nvSpPr>
        <p:spPr bwMode="auto">
          <a:xfrm>
            <a:off x="4365277" y="4365104"/>
            <a:ext cx="4671219" cy="2448272"/>
          </a:xfrm>
          <a:prstGeom prst="rect">
            <a:avLst/>
          </a:prstGeom>
          <a:noFill/>
          <a:ln w="38100">
            <a:solidFill>
              <a:srgbClr val="00FF00"/>
            </a:solidFill>
            <a:miter lim="800000"/>
            <a:headEnd/>
            <a:tailEnd/>
          </a:ln>
        </p:spPr>
        <p:txBody>
          <a:bodyPr wrap="none" anchor="ctr">
            <a:prstTxWarp prst="textNoShape">
              <a:avLst/>
            </a:prstTxWarp>
          </a:bodyPr>
          <a:lstStyle/>
          <a:p>
            <a:endParaRPr lang="nl-NL"/>
          </a:p>
        </p:txBody>
      </p:sp>
      <p:pic>
        <p:nvPicPr>
          <p:cNvPr id="11" name="Picture 7" descr="Figure_40_11"/>
          <p:cNvPicPr>
            <a:picLocks noChangeAspect="1" noChangeArrowheads="1"/>
          </p:cNvPicPr>
          <p:nvPr/>
        </p:nvPicPr>
        <p:blipFill rotWithShape="1">
          <a:blip r:embed="rId4"/>
          <a:srcRect t="523" b="21894"/>
          <a:stretch/>
        </p:blipFill>
        <p:spPr bwMode="auto">
          <a:xfrm>
            <a:off x="5753220" y="1700807"/>
            <a:ext cx="2607427" cy="1620000"/>
          </a:xfrm>
          <a:prstGeom prst="rect">
            <a:avLst/>
          </a:prstGeom>
          <a:noFill/>
        </p:spPr>
      </p:pic>
    </p:spTree>
    <p:extLst>
      <p:ext uri="{BB962C8B-B14F-4D97-AF65-F5344CB8AC3E}">
        <p14:creationId xmlns:p14="http://schemas.microsoft.com/office/powerpoint/2010/main" val="238475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ChangeArrowheads="1"/>
          </p:cNvSpPr>
          <p:nvPr/>
        </p:nvSpPr>
        <p:spPr bwMode="auto">
          <a:xfrm>
            <a:off x="568325" y="71438"/>
            <a:ext cx="8029575" cy="609600"/>
          </a:xfrm>
          <a:prstGeom prst="rect">
            <a:avLst/>
          </a:prstGeom>
          <a:noFill/>
          <a:ln w="9525">
            <a:noFill/>
            <a:miter lim="800000"/>
            <a:headEnd/>
            <a:tailEnd/>
          </a:ln>
          <a:effectLst/>
        </p:spPr>
        <p:txBody>
          <a:bodyPr anchor="ctr">
            <a:prstTxWarp prst="textNoShape">
              <a:avLst/>
            </a:prstTxWarp>
          </a:bodyPr>
          <a:lstStyle/>
          <a:p>
            <a:pPr algn="l"/>
            <a:r>
              <a:rPr lang="en-US" dirty="0" smtClean="0">
                <a:solidFill>
                  <a:schemeClr val="tx2"/>
                </a:solidFill>
              </a:rPr>
              <a:t>§39.9 Lasers:</a:t>
            </a:r>
            <a:endParaRPr lang="nl-NL" dirty="0">
              <a:solidFill>
                <a:schemeClr val="tx2"/>
              </a:solidFill>
            </a:endParaRPr>
          </a:p>
        </p:txBody>
      </p:sp>
      <p:sp>
        <p:nvSpPr>
          <p:cNvPr id="217091" name="Line 3"/>
          <p:cNvSpPr>
            <a:spLocks noChangeShapeType="1"/>
          </p:cNvSpPr>
          <p:nvPr/>
        </p:nvSpPr>
        <p:spPr bwMode="auto">
          <a:xfrm>
            <a:off x="576263" y="609600"/>
            <a:ext cx="7945437" cy="0"/>
          </a:xfrm>
          <a:prstGeom prst="line">
            <a:avLst/>
          </a:prstGeom>
          <a:noFill/>
          <a:ln w="25400">
            <a:solidFill>
              <a:schemeClr val="accent2"/>
            </a:solidFill>
            <a:round/>
            <a:headEnd/>
            <a:tailEnd/>
          </a:ln>
          <a:effectLst/>
        </p:spPr>
        <p:txBody>
          <a:bodyPr wrap="none" anchor="ctr">
            <a:prstTxWarp prst="textNoShape">
              <a:avLst/>
            </a:prstTxWarp>
          </a:bodyPr>
          <a:lstStyle/>
          <a:p>
            <a:endParaRPr lang="en-US"/>
          </a:p>
        </p:txBody>
      </p:sp>
      <p:sp>
        <p:nvSpPr>
          <p:cNvPr id="217092" name="Rectangle 4"/>
          <p:cNvSpPr>
            <a:spLocks noGrp="1" noChangeArrowheads="1"/>
          </p:cNvSpPr>
          <p:nvPr>
            <p:ph type="body" idx="1"/>
          </p:nvPr>
        </p:nvSpPr>
        <p:spPr>
          <a:xfrm>
            <a:off x="533400" y="914400"/>
            <a:ext cx="8458200" cy="5638800"/>
          </a:xfrm>
          <a:noFill/>
          <a:ln/>
        </p:spPr>
        <p:txBody>
          <a:bodyPr/>
          <a:lstStyle/>
          <a:p>
            <a:pPr>
              <a:buFontTx/>
              <a:buNone/>
            </a:pPr>
            <a:r>
              <a:rPr lang="nl-NL" sz="1800" dirty="0" smtClean="0"/>
              <a:t>optische oscillator: </a:t>
            </a:r>
            <a:r>
              <a:rPr lang="nl-NL" sz="1800" i="1" dirty="0" smtClean="0"/>
              <a:t>twee spiegels</a:t>
            </a:r>
            <a:r>
              <a:rPr lang="nl-NL" sz="1800" dirty="0" smtClean="0"/>
              <a:t> vormen trillingsholte (</a:t>
            </a:r>
            <a:r>
              <a:rPr lang="nl-NL" sz="1800" dirty="0" err="1" smtClean="0"/>
              <a:t>Fabry-Perot</a:t>
            </a:r>
            <a:r>
              <a:rPr lang="nl-NL" sz="1800" dirty="0" smtClean="0"/>
              <a:t> </a:t>
            </a:r>
            <a:r>
              <a:rPr lang="nl-NL" sz="1800" dirty="0" err="1" smtClean="0"/>
              <a:t>cavity</a:t>
            </a:r>
            <a:r>
              <a:rPr lang="nl-NL" sz="1800" dirty="0" smtClean="0"/>
              <a:t>) </a:t>
            </a:r>
          </a:p>
          <a:p>
            <a:pPr>
              <a:buFontTx/>
              <a:buNone/>
            </a:pPr>
            <a:endParaRPr lang="nl-NL" sz="1800" strike="sngStrike" dirty="0" smtClean="0"/>
          </a:p>
          <a:p>
            <a:pPr>
              <a:buFontTx/>
              <a:buNone/>
            </a:pPr>
            <a:r>
              <a:rPr lang="nl-NL" sz="1800" dirty="0" smtClean="0"/>
              <a:t>versterking: </a:t>
            </a:r>
            <a:r>
              <a:rPr lang="nl-NL" sz="1800" i="1" dirty="0" smtClean="0"/>
              <a:t>pompen</a:t>
            </a:r>
            <a:r>
              <a:rPr lang="nl-NL" sz="1800" dirty="0" smtClean="0"/>
              <a:t>: energiebron  (optisch, elektrisch, …)</a:t>
            </a:r>
          </a:p>
          <a:p>
            <a:pPr>
              <a:buFontTx/>
              <a:buNone/>
            </a:pPr>
            <a:endParaRPr lang="nl-NL" sz="800" dirty="0" smtClean="0"/>
          </a:p>
          <a:p>
            <a:pPr>
              <a:buNone/>
            </a:pPr>
            <a:r>
              <a:rPr lang="nl-NL" sz="1800" dirty="0" smtClean="0"/>
              <a:t>             </a:t>
            </a:r>
            <a:r>
              <a:rPr lang="nl-NL" sz="1800" dirty="0" smtClean="0">
                <a:latin typeface="Wingdings"/>
                <a:ea typeface="Wingdings"/>
                <a:cs typeface="Wingdings"/>
              </a:rPr>
              <a:t></a:t>
            </a:r>
            <a:r>
              <a:rPr lang="nl-NL" sz="1800" dirty="0" smtClean="0"/>
              <a:t> energieopslag in </a:t>
            </a:r>
            <a:r>
              <a:rPr lang="nl-NL" sz="1800" i="1" dirty="0" smtClean="0"/>
              <a:t>metastabiele toestand  </a:t>
            </a:r>
            <a:r>
              <a:rPr lang="nl-NL" sz="1800" dirty="0" smtClean="0"/>
              <a:t>(verlaagde spontane emissie)</a:t>
            </a:r>
            <a:endParaRPr lang="nl-NL" sz="1800" dirty="0"/>
          </a:p>
          <a:p>
            <a:pPr>
              <a:buFontTx/>
              <a:buNone/>
            </a:pPr>
            <a:endParaRPr lang="nl-NL" sz="800" dirty="0" smtClean="0"/>
          </a:p>
          <a:p>
            <a:pPr>
              <a:buFontTx/>
              <a:buNone/>
            </a:pPr>
            <a:r>
              <a:rPr lang="nl-NL" sz="1800" dirty="0" smtClean="0"/>
              <a:t>		</a:t>
            </a:r>
            <a:r>
              <a:rPr lang="nl-NL" sz="1800" dirty="0" smtClean="0">
                <a:latin typeface="Wingdings"/>
                <a:ea typeface="Wingdings"/>
                <a:cs typeface="Wingdings"/>
              </a:rPr>
              <a:t></a:t>
            </a:r>
            <a:r>
              <a:rPr lang="nl-NL" sz="1800" dirty="0" smtClean="0"/>
              <a:t> dit zorgt voor </a:t>
            </a:r>
            <a:r>
              <a:rPr lang="nl-NL" sz="1800" i="1" dirty="0" smtClean="0"/>
              <a:t>populatie-inversie </a:t>
            </a:r>
            <a:r>
              <a:rPr lang="nl-NL" sz="1800" dirty="0" smtClean="0"/>
              <a:t>in het </a:t>
            </a:r>
            <a:r>
              <a:rPr lang="nl-NL" sz="1800" i="1" dirty="0" err="1" smtClean="0"/>
              <a:t>gain</a:t>
            </a:r>
            <a:r>
              <a:rPr lang="nl-NL" sz="1800" dirty="0" smtClean="0"/>
              <a:t> medium</a:t>
            </a:r>
          </a:p>
          <a:p>
            <a:pPr>
              <a:buFontTx/>
              <a:buNone/>
            </a:pPr>
            <a:r>
              <a:rPr lang="nl-NL" sz="800" dirty="0" smtClean="0"/>
              <a:t> </a:t>
            </a:r>
          </a:p>
          <a:p>
            <a:pPr>
              <a:buFontTx/>
              <a:buNone/>
            </a:pPr>
            <a:r>
              <a:rPr lang="nl-NL" sz="1800" dirty="0" smtClean="0"/>
              <a:t>			</a:t>
            </a:r>
            <a:r>
              <a:rPr lang="nl-NL" sz="1800" dirty="0" smtClean="0">
                <a:latin typeface="Wingdings"/>
                <a:ea typeface="Wingdings"/>
                <a:cs typeface="Wingdings"/>
              </a:rPr>
              <a:t></a:t>
            </a:r>
            <a:r>
              <a:rPr lang="nl-NL" sz="1800" dirty="0" smtClean="0"/>
              <a:t> nu is </a:t>
            </a:r>
            <a:r>
              <a:rPr lang="nl-NL" sz="1800" i="1" dirty="0" smtClean="0"/>
              <a:t>gestimuleerde emissie </a:t>
            </a:r>
            <a:r>
              <a:rPr lang="nl-NL" sz="1800" dirty="0" smtClean="0"/>
              <a:t>mogelijk</a:t>
            </a:r>
          </a:p>
          <a:p>
            <a:pPr>
              <a:buFontTx/>
              <a:buNone/>
            </a:pPr>
            <a:endParaRPr lang="nl-NL" sz="1800" dirty="0" smtClean="0"/>
          </a:p>
          <a:p>
            <a:pPr>
              <a:buFontTx/>
              <a:buNone/>
            </a:pPr>
            <a:r>
              <a:rPr lang="nl-NL" sz="2000" dirty="0" smtClean="0"/>
              <a:t>  Bij deze criteria zal een foton // hoofdas v.d. spiegels </a:t>
            </a:r>
            <a:r>
              <a:rPr lang="nl-NL" sz="2000" i="1" dirty="0" smtClean="0"/>
              <a:t>versterkt</a:t>
            </a:r>
            <a:r>
              <a:rPr lang="nl-NL" sz="2000" dirty="0" smtClean="0"/>
              <a:t> worden</a:t>
            </a:r>
          </a:p>
          <a:p>
            <a:pPr>
              <a:buFontTx/>
              <a:buNone/>
            </a:pPr>
            <a:r>
              <a:rPr lang="nl-NL" sz="2000" dirty="0"/>
              <a:t>	</a:t>
            </a:r>
            <a:r>
              <a:rPr lang="nl-NL" sz="2000" dirty="0" smtClean="0"/>
              <a:t>		</a:t>
            </a:r>
            <a:r>
              <a:rPr lang="nl-NL" sz="2000" dirty="0"/>
              <a:t> </a:t>
            </a:r>
            <a:r>
              <a:rPr lang="nl-NL" sz="2000" dirty="0" smtClean="0"/>
              <a:t>         </a:t>
            </a:r>
            <a:r>
              <a:rPr lang="nl-NL" sz="2000" dirty="0" smtClean="0">
                <a:sym typeface="Wingdings" panose="05000000000000000000" pitchFamily="2" charset="2"/>
              </a:rPr>
              <a:t> </a:t>
            </a:r>
            <a:r>
              <a:rPr lang="nl-NL" sz="2000" dirty="0" smtClean="0"/>
              <a:t>coherente vlakke golf (zeer gericht): laserbundel</a:t>
            </a:r>
          </a:p>
          <a:p>
            <a:pPr>
              <a:buFontTx/>
              <a:buNone/>
            </a:pPr>
            <a:endParaRPr lang="nl-NL" sz="1800" dirty="0" smtClean="0"/>
          </a:p>
          <a:p>
            <a:pPr>
              <a:buFontTx/>
              <a:buNone/>
            </a:pPr>
            <a:endParaRPr lang="nl-NL" sz="1800" baseline="-25000" dirty="0" smtClean="0"/>
          </a:p>
          <a:p>
            <a:pPr>
              <a:buFontTx/>
              <a:buNone/>
            </a:pPr>
            <a:endParaRPr lang="nl-NL" sz="1800" baseline="-25000" dirty="0" smtClean="0"/>
          </a:p>
          <a:p>
            <a:pPr>
              <a:buFontTx/>
              <a:buNone/>
            </a:pPr>
            <a:endParaRPr lang="nl-NL" sz="1800" baseline="-25000" dirty="0" smtClean="0"/>
          </a:p>
          <a:p>
            <a:pPr>
              <a:buFontTx/>
              <a:buNone/>
            </a:pPr>
            <a:endParaRPr lang="nl-NL" sz="1800" baseline="-25000" dirty="0" smtClean="0"/>
          </a:p>
          <a:p>
            <a:pPr>
              <a:buFontTx/>
              <a:buNone/>
            </a:pPr>
            <a:endParaRPr lang="nl-NL" sz="1800" baseline="-25000" dirty="0" smtClean="0"/>
          </a:p>
          <a:p>
            <a:pPr>
              <a:buFontTx/>
              <a:buNone/>
            </a:pPr>
            <a:endParaRPr lang="nl-NL" sz="1800" baseline="-25000" dirty="0" smtClean="0"/>
          </a:p>
          <a:p>
            <a:pPr>
              <a:buFontTx/>
              <a:buNone/>
            </a:pPr>
            <a:endParaRPr lang="nl-NL" sz="1800" baseline="-25000" dirty="0" smtClean="0"/>
          </a:p>
          <a:p>
            <a:pPr>
              <a:buFontTx/>
              <a:buNone/>
            </a:pPr>
            <a:endParaRPr lang="nl-NL" sz="1800" baseline="-25000" dirty="0" smtClean="0"/>
          </a:p>
          <a:p>
            <a:pPr>
              <a:buFontTx/>
              <a:buNone/>
            </a:pPr>
            <a:endParaRPr lang="nl-NL" sz="1800" baseline="-25000" dirty="0" smtClean="0"/>
          </a:p>
          <a:p>
            <a:pPr>
              <a:buFontTx/>
              <a:buNone/>
            </a:pPr>
            <a:endParaRPr lang="nl-NL" sz="1800" baseline="-25000" dirty="0"/>
          </a:p>
          <a:p>
            <a:pPr>
              <a:buFontTx/>
              <a:buNone/>
            </a:pPr>
            <a:endParaRPr lang="nl-NL" sz="1800" baseline="-25000" dirty="0"/>
          </a:p>
          <a:p>
            <a:pPr>
              <a:buFontTx/>
              <a:buNone/>
            </a:pPr>
            <a:endParaRPr lang="nl-NL" sz="1800" baseline="-25000" dirty="0"/>
          </a:p>
        </p:txBody>
      </p:sp>
      <p:pic>
        <p:nvPicPr>
          <p:cNvPr id="12" name="Picture 11"/>
          <p:cNvPicPr>
            <a:picLocks noChangeAspect="1"/>
          </p:cNvPicPr>
          <p:nvPr/>
        </p:nvPicPr>
        <p:blipFill>
          <a:blip r:embed="rId3"/>
          <a:stretch>
            <a:fillRect/>
          </a:stretch>
        </p:blipFill>
        <p:spPr>
          <a:xfrm>
            <a:off x="304800" y="4337113"/>
            <a:ext cx="3886200" cy="2749487"/>
          </a:xfrm>
          <a:prstGeom prst="rect">
            <a:avLst/>
          </a:prstGeom>
        </p:spPr>
      </p:pic>
      <p:pic>
        <p:nvPicPr>
          <p:cNvPr id="13" name="Picture 7" descr="Figure_39_19"/>
          <p:cNvPicPr>
            <a:picLocks noChangeAspect="1" noChangeArrowheads="1"/>
          </p:cNvPicPr>
          <p:nvPr/>
        </p:nvPicPr>
        <p:blipFill>
          <a:blip r:embed="rId4"/>
          <a:srcRect/>
          <a:stretch>
            <a:fillRect/>
          </a:stretch>
        </p:blipFill>
        <p:spPr bwMode="auto">
          <a:xfrm>
            <a:off x="4486960" y="4800600"/>
            <a:ext cx="4657040" cy="1371600"/>
          </a:xfrm>
          <a:prstGeom prst="rect">
            <a:avLst/>
          </a:prstGeom>
          <a:noFill/>
        </p:spPr>
      </p:pic>
      <p:sp>
        <p:nvSpPr>
          <p:cNvPr id="7" name="Rectangle 6"/>
          <p:cNvSpPr/>
          <p:nvPr/>
        </p:nvSpPr>
        <p:spPr>
          <a:xfrm>
            <a:off x="7208371" y="2708920"/>
            <a:ext cx="2044149" cy="584775"/>
          </a:xfrm>
          <a:prstGeom prst="rect">
            <a:avLst/>
          </a:prstGeom>
        </p:spPr>
        <p:txBody>
          <a:bodyPr wrap="none">
            <a:spAutoFit/>
          </a:bodyPr>
          <a:lstStyle/>
          <a:p>
            <a:r>
              <a:rPr lang="nl-NL" sz="1600" dirty="0" smtClean="0">
                <a:solidFill>
                  <a:srgbClr val="7030A0"/>
                </a:solidFill>
              </a:rPr>
              <a:t>waarom voorkomen </a:t>
            </a:r>
          </a:p>
          <a:p>
            <a:r>
              <a:rPr lang="nl-NL" sz="1600" dirty="0" smtClean="0">
                <a:solidFill>
                  <a:srgbClr val="7030A0"/>
                </a:solidFill>
              </a:rPr>
              <a:t>spontane emissie?</a:t>
            </a:r>
            <a:endParaRPr lang="en-GB" sz="1600" dirty="0">
              <a:solidFill>
                <a:srgbClr val="7030A0"/>
              </a:solidFill>
            </a:endParaRPr>
          </a:p>
        </p:txBody>
      </p:sp>
      <p:sp>
        <p:nvSpPr>
          <p:cNvPr id="11" name="Rectangle 10"/>
          <p:cNvSpPr/>
          <p:nvPr/>
        </p:nvSpPr>
        <p:spPr>
          <a:xfrm>
            <a:off x="5688369" y="3284984"/>
            <a:ext cx="1331903" cy="338554"/>
          </a:xfrm>
          <a:prstGeom prst="rect">
            <a:avLst/>
          </a:prstGeom>
        </p:spPr>
        <p:txBody>
          <a:bodyPr wrap="none">
            <a:spAutoFit/>
          </a:bodyPr>
          <a:lstStyle/>
          <a:p>
            <a:r>
              <a:rPr lang="nl-NL" sz="1600" dirty="0" smtClean="0">
                <a:solidFill>
                  <a:srgbClr val="7030A0"/>
                </a:solidFill>
              </a:rPr>
              <a:t>lawine-effect</a:t>
            </a:r>
            <a:endParaRPr lang="en-GB" sz="1600" dirty="0">
              <a:solidFill>
                <a:srgbClr val="7030A0"/>
              </a:solidFill>
            </a:endParaRPr>
          </a:p>
        </p:txBody>
      </p:sp>
      <p:sp>
        <p:nvSpPr>
          <p:cNvPr id="14" name="Rectangle 13"/>
          <p:cNvSpPr/>
          <p:nvPr/>
        </p:nvSpPr>
        <p:spPr>
          <a:xfrm>
            <a:off x="7092280" y="2700209"/>
            <a:ext cx="2089034" cy="584775"/>
          </a:xfrm>
          <a:prstGeom prst="rect">
            <a:avLst/>
          </a:prstGeom>
          <a:solidFill>
            <a:schemeClr val="bg1"/>
          </a:solidFill>
        </p:spPr>
        <p:txBody>
          <a:bodyPr wrap="none">
            <a:spAutoFit/>
          </a:bodyPr>
          <a:lstStyle/>
          <a:p>
            <a:r>
              <a:rPr lang="nl-NL" sz="1600" dirty="0" smtClean="0">
                <a:solidFill>
                  <a:srgbClr val="7030A0"/>
                </a:solidFill>
              </a:rPr>
              <a:t>anders niet (meer) </a:t>
            </a:r>
          </a:p>
          <a:p>
            <a:r>
              <a:rPr lang="nl-NL" sz="1600" dirty="0" smtClean="0">
                <a:solidFill>
                  <a:srgbClr val="7030A0"/>
                </a:solidFill>
              </a:rPr>
              <a:t>zelfde fase &amp; richting</a:t>
            </a:r>
            <a:endParaRPr lang="en-GB" sz="1600" dirty="0">
              <a:solidFill>
                <a:srgbClr val="7030A0"/>
              </a:solidFill>
            </a:endParaRPr>
          </a:p>
        </p:txBody>
      </p:sp>
      <p:cxnSp>
        <p:nvCxnSpPr>
          <p:cNvPr id="3" name="Straight Arrow Connector 2"/>
          <p:cNvCxnSpPr/>
          <p:nvPr/>
        </p:nvCxnSpPr>
        <p:spPr bwMode="auto">
          <a:xfrm>
            <a:off x="7596336" y="2420888"/>
            <a:ext cx="648072" cy="288032"/>
          </a:xfrm>
          <a:prstGeom prst="straightConnector1">
            <a:avLst/>
          </a:prstGeom>
          <a:solidFill>
            <a:schemeClr val="accent1"/>
          </a:solidFill>
          <a:ln w="9525" cap="flat" cmpd="sng" algn="ctr">
            <a:solidFill>
              <a:srgbClr val="7030A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p:nvPr/>
        </p:nvCxnSpPr>
        <p:spPr bwMode="auto">
          <a:xfrm>
            <a:off x="5303520" y="3352800"/>
            <a:ext cx="411480" cy="106680"/>
          </a:xfrm>
          <a:prstGeom prst="straightConnector1">
            <a:avLst/>
          </a:prstGeom>
          <a:solidFill>
            <a:schemeClr val="accent1"/>
          </a:solidFill>
          <a:ln w="9525" cap="flat" cmpd="sng" algn="ctr">
            <a:solidFill>
              <a:srgbClr val="7030A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p:nvPr/>
        </p:nvCxnSpPr>
        <p:spPr bwMode="auto">
          <a:xfrm>
            <a:off x="6739252" y="3575724"/>
            <a:ext cx="509620" cy="184974"/>
          </a:xfrm>
          <a:prstGeom prst="straightConnector1">
            <a:avLst/>
          </a:prstGeom>
          <a:solidFill>
            <a:schemeClr val="accent1"/>
          </a:solidFill>
          <a:ln w="9525" cap="flat" cmpd="sng" algn="ctr">
            <a:solidFill>
              <a:srgbClr val="7030A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9812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7092">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7092">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3"/>
          <p:cNvSpPr txBox="1">
            <a:spLocks noChangeArrowheads="1"/>
          </p:cNvSpPr>
          <p:nvPr/>
        </p:nvSpPr>
        <p:spPr bwMode="auto">
          <a:xfrm>
            <a:off x="225425" y="838200"/>
            <a:ext cx="8443913" cy="707886"/>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smtClean="0">
                <a:solidFill>
                  <a:schemeClr val="accent2"/>
                </a:solidFill>
              </a:rPr>
              <a:t>A metastable </a:t>
            </a:r>
            <a:r>
              <a:rPr lang="en-US" sz="2000" dirty="0">
                <a:solidFill>
                  <a:schemeClr val="accent2"/>
                </a:solidFill>
              </a:rPr>
              <a:t>state can also be created through interactions </a:t>
            </a:r>
            <a:r>
              <a:rPr lang="en-US" sz="2000" dirty="0" smtClean="0">
                <a:solidFill>
                  <a:schemeClr val="accent2"/>
                </a:solidFill>
              </a:rPr>
              <a:t>	between two </a:t>
            </a:r>
            <a:r>
              <a:rPr lang="en-US" sz="2000" dirty="0">
                <a:solidFill>
                  <a:schemeClr val="accent2"/>
                </a:solidFill>
              </a:rPr>
              <a:t>sets of atoms, such as in a helium—neon laser.</a:t>
            </a:r>
          </a:p>
        </p:txBody>
      </p:sp>
      <p:pic>
        <p:nvPicPr>
          <p:cNvPr id="9223" name="Picture 7" descr="Figure_39_21"/>
          <p:cNvPicPr>
            <a:picLocks noChangeAspect="1" noChangeArrowheads="1"/>
          </p:cNvPicPr>
          <p:nvPr/>
        </p:nvPicPr>
        <p:blipFill>
          <a:blip r:embed="rId3"/>
          <a:srcRect/>
          <a:stretch>
            <a:fillRect/>
          </a:stretch>
        </p:blipFill>
        <p:spPr bwMode="auto">
          <a:xfrm>
            <a:off x="1795072" y="2276872"/>
            <a:ext cx="5429250" cy="4083050"/>
          </a:xfrm>
          <a:prstGeom prst="rect">
            <a:avLst/>
          </a:prstGeom>
          <a:noFill/>
        </p:spPr>
      </p:pic>
      <p:sp>
        <p:nvSpPr>
          <p:cNvPr id="5" name="Rectangle 4"/>
          <p:cNvSpPr/>
          <p:nvPr/>
        </p:nvSpPr>
        <p:spPr>
          <a:xfrm>
            <a:off x="2461822" y="6349107"/>
            <a:ext cx="4572000" cy="461665"/>
          </a:xfrm>
          <a:prstGeom prst="rect">
            <a:avLst/>
          </a:prstGeom>
        </p:spPr>
        <p:txBody>
          <a:bodyPr>
            <a:spAutoFit/>
          </a:bodyPr>
          <a:lstStyle/>
          <a:p>
            <a:r>
              <a:rPr lang="en-US" sz="1200" dirty="0" smtClean="0">
                <a:hlinkClick r:id="rId4"/>
              </a:rPr>
              <a:t>http://www.lexellaser.com/techinfo_wavelengths.htm</a:t>
            </a:r>
            <a:endParaRPr lang="en-US" sz="1200" dirty="0" smtClean="0"/>
          </a:p>
          <a:p>
            <a:endParaRPr lang="en-US" sz="1200" dirty="0"/>
          </a:p>
        </p:txBody>
      </p:sp>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5350" y="3009156"/>
            <a:ext cx="1282204" cy="328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685800" y="5007114"/>
            <a:ext cx="1267945" cy="707886"/>
          </a:xfrm>
          <a:prstGeom prst="rect">
            <a:avLst/>
          </a:prstGeom>
        </p:spPr>
        <p:txBody>
          <a:bodyPr wrap="none">
            <a:spAutoFit/>
          </a:bodyPr>
          <a:lstStyle/>
          <a:p>
            <a:r>
              <a:rPr lang="nl-NL" sz="2000" dirty="0" smtClean="0">
                <a:solidFill>
                  <a:srgbClr val="7030A0"/>
                </a:solidFill>
              </a:rPr>
              <a:t>elektrisch </a:t>
            </a:r>
          </a:p>
          <a:p>
            <a:r>
              <a:rPr lang="nl-NL" sz="2000" dirty="0" smtClean="0">
                <a:solidFill>
                  <a:srgbClr val="7030A0"/>
                </a:solidFill>
              </a:rPr>
              <a:t>pompen</a:t>
            </a:r>
            <a:endParaRPr lang="en-GB" sz="2000" dirty="0">
              <a:solidFill>
                <a:srgbClr val="7030A0"/>
              </a:solidFill>
            </a:endParaRPr>
          </a:p>
        </p:txBody>
      </p:sp>
      <p:grpSp>
        <p:nvGrpSpPr>
          <p:cNvPr id="17" name="Group 16"/>
          <p:cNvGrpSpPr/>
          <p:nvPr/>
        </p:nvGrpSpPr>
        <p:grpSpPr>
          <a:xfrm>
            <a:off x="3505200" y="1981200"/>
            <a:ext cx="5067890" cy="1066800"/>
            <a:chOff x="3505200" y="1981200"/>
            <a:chExt cx="5067890" cy="1066800"/>
          </a:xfrm>
        </p:grpSpPr>
        <p:sp>
          <p:nvSpPr>
            <p:cNvPr id="11" name="Rectangle 10"/>
            <p:cNvSpPr/>
            <p:nvPr/>
          </p:nvSpPr>
          <p:spPr>
            <a:xfrm>
              <a:off x="6934200" y="1981200"/>
              <a:ext cx="1638890" cy="707886"/>
            </a:xfrm>
            <a:prstGeom prst="rect">
              <a:avLst/>
            </a:prstGeom>
          </p:spPr>
          <p:txBody>
            <a:bodyPr wrap="none">
              <a:spAutoFit/>
            </a:bodyPr>
            <a:lstStyle/>
            <a:p>
              <a:r>
                <a:rPr lang="nl-NL" sz="2000" dirty="0" smtClean="0">
                  <a:solidFill>
                    <a:srgbClr val="7030A0"/>
                  </a:solidFill>
                </a:rPr>
                <a:t>metastabiele </a:t>
              </a:r>
            </a:p>
            <a:p>
              <a:r>
                <a:rPr lang="nl-NL" sz="2000" dirty="0" smtClean="0">
                  <a:solidFill>
                    <a:srgbClr val="7030A0"/>
                  </a:solidFill>
                </a:rPr>
                <a:t>toestand</a:t>
              </a:r>
              <a:endParaRPr lang="en-GB" sz="2000" dirty="0">
                <a:solidFill>
                  <a:srgbClr val="7030A0"/>
                </a:solidFill>
              </a:endParaRPr>
            </a:p>
          </p:txBody>
        </p:sp>
        <p:cxnSp>
          <p:nvCxnSpPr>
            <p:cNvPr id="13" name="Straight Arrow Connector 12"/>
            <p:cNvCxnSpPr/>
            <p:nvPr/>
          </p:nvCxnSpPr>
          <p:spPr bwMode="auto">
            <a:xfrm rot="5400000">
              <a:off x="6324600" y="2362200"/>
              <a:ext cx="685800" cy="533400"/>
            </a:xfrm>
            <a:prstGeom prst="straightConnector1">
              <a:avLst/>
            </a:prstGeom>
            <a:solidFill>
              <a:schemeClr val="accent1"/>
            </a:solidFill>
            <a:ln w="9525" cap="flat" cmpd="sng" algn="ctr">
              <a:solidFill>
                <a:srgbClr val="660066"/>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p:nvPr/>
          </p:nvCxnSpPr>
          <p:spPr bwMode="auto">
            <a:xfrm rot="10800000" flipV="1">
              <a:off x="3505200" y="2286000"/>
              <a:ext cx="3429000" cy="762000"/>
            </a:xfrm>
            <a:prstGeom prst="straightConnector1">
              <a:avLst/>
            </a:prstGeom>
            <a:solidFill>
              <a:schemeClr val="accent1"/>
            </a:solidFill>
            <a:ln w="9525" cap="flat" cmpd="sng" algn="ctr">
              <a:solidFill>
                <a:srgbClr val="660066"/>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2" name="Rectangle 21"/>
          <p:cNvSpPr/>
          <p:nvPr/>
        </p:nvSpPr>
        <p:spPr>
          <a:xfrm>
            <a:off x="349825" y="1733550"/>
            <a:ext cx="2698175" cy="400110"/>
          </a:xfrm>
          <a:prstGeom prst="rect">
            <a:avLst/>
          </a:prstGeom>
        </p:spPr>
        <p:txBody>
          <a:bodyPr wrap="none">
            <a:spAutoFit/>
          </a:bodyPr>
          <a:lstStyle/>
          <a:p>
            <a:r>
              <a:rPr lang="en-GB" sz="2000" dirty="0" smtClean="0">
                <a:solidFill>
                  <a:srgbClr val="7030A0"/>
                </a:solidFill>
              </a:rPr>
              <a:t>E</a:t>
            </a:r>
            <a:r>
              <a:rPr lang="en-GB" sz="2000" baseline="-25000" dirty="0" smtClean="0">
                <a:solidFill>
                  <a:srgbClr val="7030A0"/>
                </a:solidFill>
              </a:rPr>
              <a:t>3,Ne</a:t>
            </a:r>
            <a:r>
              <a:rPr lang="en-GB" sz="2000" dirty="0" smtClean="0">
                <a:solidFill>
                  <a:srgbClr val="7030A0"/>
                </a:solidFill>
              </a:rPr>
              <a:t> = E</a:t>
            </a:r>
            <a:r>
              <a:rPr lang="en-GB" sz="2000" baseline="-25000" dirty="0" smtClean="0">
                <a:solidFill>
                  <a:srgbClr val="7030A0"/>
                </a:solidFill>
              </a:rPr>
              <a:t>1,He </a:t>
            </a:r>
            <a:r>
              <a:rPr lang="en-GB" sz="2000" dirty="0" smtClean="0">
                <a:solidFill>
                  <a:srgbClr val="7030A0"/>
                </a:solidFill>
              </a:rPr>
              <a:t>+ 0,05 </a:t>
            </a:r>
            <a:r>
              <a:rPr lang="en-GB" sz="2000" dirty="0" err="1" smtClean="0">
                <a:solidFill>
                  <a:srgbClr val="7030A0"/>
                </a:solidFill>
              </a:rPr>
              <a:t>eV</a:t>
            </a:r>
            <a:endParaRPr lang="en-GB" sz="2000" dirty="0">
              <a:solidFill>
                <a:srgbClr val="7030A0"/>
              </a:solidFill>
            </a:endParaRPr>
          </a:p>
        </p:txBody>
      </p:sp>
      <p:sp>
        <p:nvSpPr>
          <p:cNvPr id="14" name="Rectangle 2"/>
          <p:cNvSpPr>
            <a:spLocks noChangeArrowheads="1"/>
          </p:cNvSpPr>
          <p:nvPr/>
        </p:nvSpPr>
        <p:spPr bwMode="auto">
          <a:xfrm>
            <a:off x="568325" y="71438"/>
            <a:ext cx="8029575" cy="609600"/>
          </a:xfrm>
          <a:prstGeom prst="rect">
            <a:avLst/>
          </a:prstGeom>
          <a:noFill/>
          <a:ln w="9525">
            <a:noFill/>
            <a:miter lim="800000"/>
            <a:headEnd/>
            <a:tailEnd/>
          </a:ln>
          <a:effectLst/>
        </p:spPr>
        <p:txBody>
          <a:bodyPr anchor="ctr">
            <a:prstTxWarp prst="textNoShape">
              <a:avLst/>
            </a:prstTxWarp>
          </a:bodyPr>
          <a:lstStyle/>
          <a:p>
            <a:pPr algn="l"/>
            <a:r>
              <a:rPr lang="en-US" dirty="0">
                <a:solidFill>
                  <a:schemeClr val="tx2"/>
                </a:solidFill>
              </a:rPr>
              <a:t>§39.9 </a:t>
            </a:r>
            <a:r>
              <a:rPr lang="en-US" dirty="0" smtClean="0">
                <a:solidFill>
                  <a:schemeClr val="tx2"/>
                </a:solidFill>
              </a:rPr>
              <a:t> </a:t>
            </a:r>
            <a:r>
              <a:rPr lang="en-US" dirty="0" err="1" smtClean="0">
                <a:solidFill>
                  <a:schemeClr val="tx2"/>
                </a:solidFill>
              </a:rPr>
              <a:t>HeNe</a:t>
            </a:r>
            <a:r>
              <a:rPr lang="en-US" dirty="0" smtClean="0">
                <a:solidFill>
                  <a:schemeClr val="tx2"/>
                </a:solidFill>
              </a:rPr>
              <a:t>-laser</a:t>
            </a:r>
            <a:endParaRPr lang="nl-NL" dirty="0">
              <a:solidFill>
                <a:schemeClr val="tx2"/>
              </a:solidFill>
            </a:endParaRPr>
          </a:p>
        </p:txBody>
      </p:sp>
      <p:sp>
        <p:nvSpPr>
          <p:cNvPr id="15" name="Line 3"/>
          <p:cNvSpPr>
            <a:spLocks noChangeShapeType="1"/>
          </p:cNvSpPr>
          <p:nvPr/>
        </p:nvSpPr>
        <p:spPr bwMode="auto">
          <a:xfrm>
            <a:off x="576263" y="609600"/>
            <a:ext cx="7945437" cy="0"/>
          </a:xfrm>
          <a:prstGeom prst="line">
            <a:avLst/>
          </a:prstGeom>
          <a:noFill/>
          <a:ln w="25400">
            <a:solidFill>
              <a:schemeClr val="accent2"/>
            </a:solidFill>
            <a:round/>
            <a:headEnd/>
            <a:tailEnd/>
          </a:ln>
          <a:effectLst/>
        </p:spPr>
        <p:txBody>
          <a:bodyPr wrap="none" anchor="ctr">
            <a:prstTxWarp prst="textNoShape">
              <a:avLst/>
            </a:prstTxWarp>
          </a:bodyPr>
          <a:lstStyle/>
          <a:p>
            <a:endParaRPr lang="en-US"/>
          </a:p>
        </p:txBody>
      </p:sp>
    </p:spTree>
    <p:extLst>
      <p:ext uri="{BB962C8B-B14F-4D97-AF65-F5344CB8AC3E}">
        <p14:creationId xmlns:p14="http://schemas.microsoft.com/office/powerpoint/2010/main" val="7250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20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4000"/>
                            </p:stCondLst>
                            <p:childTnLst>
                              <p:par>
                                <p:cTn id="11" presetID="1" presetClass="entr" presetSubtype="0" fill="hold" nodeType="afterEffect">
                                  <p:stCondLst>
                                    <p:cond delay="20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6000"/>
                            </p:stCondLst>
                            <p:childTnLst>
                              <p:par>
                                <p:cTn id="14" presetID="1" presetClass="entr" presetSubtype="0" fill="hold" grpId="0" nodeType="afterEffect">
                                  <p:stCondLst>
                                    <p:cond delay="200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0799" y="6373777"/>
            <a:ext cx="4572000" cy="1015663"/>
          </a:xfrm>
          <a:prstGeom prst="rect">
            <a:avLst/>
          </a:prstGeom>
        </p:spPr>
        <p:txBody>
          <a:bodyPr>
            <a:spAutoFit/>
          </a:bodyPr>
          <a:lstStyle/>
          <a:p>
            <a:r>
              <a:rPr lang="en-US" sz="1200" dirty="0" smtClean="0">
                <a:hlinkClick r:id="rId3"/>
              </a:rPr>
              <a:t>http://www.rp-photonics.com/laser_transitions.html</a:t>
            </a:r>
            <a:endParaRPr lang="en-US" sz="1200" dirty="0" smtClean="0"/>
          </a:p>
          <a:p>
            <a:r>
              <a:rPr lang="en-US" sz="1200" dirty="0" smtClean="0">
                <a:hlinkClick r:id="rId4"/>
              </a:rPr>
              <a:t>http</a:t>
            </a:r>
            <a:r>
              <a:rPr lang="en-US" sz="1200" dirty="0">
                <a:hlinkClick r:id="rId4"/>
              </a:rPr>
              <a:t>://</a:t>
            </a:r>
            <a:r>
              <a:rPr lang="en-US" sz="1200" dirty="0" smtClean="0">
                <a:hlinkClick r:id="rId4"/>
              </a:rPr>
              <a:t>technology.niagarac.on.ca/people/mcsele/lasers/Quantum.htm</a:t>
            </a:r>
            <a:endParaRPr lang="en-US" sz="1200" dirty="0" smtClean="0"/>
          </a:p>
          <a:p>
            <a:endParaRPr lang="en-US" sz="1200" dirty="0" smtClean="0"/>
          </a:p>
          <a:p>
            <a:endParaRPr lang="en-US" sz="1200" dirty="0"/>
          </a:p>
        </p:txBody>
      </p:sp>
      <p:pic>
        <p:nvPicPr>
          <p:cNvPr id="460804" name="Picture 4" descr="http://www.fineartradiography.com/hobbies/lasers/nitrogen/elevel.gif">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3367" y="3717032"/>
            <a:ext cx="2867025" cy="298132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7112957" y="1484784"/>
            <a:ext cx="1445460" cy="830997"/>
          </a:xfrm>
          <a:prstGeom prst="rect">
            <a:avLst/>
          </a:prstGeom>
        </p:spPr>
        <p:txBody>
          <a:bodyPr wrap="none">
            <a:spAutoFit/>
          </a:bodyPr>
          <a:lstStyle/>
          <a:p>
            <a:r>
              <a:rPr lang="nl-NL" dirty="0" smtClean="0">
                <a:solidFill>
                  <a:srgbClr val="7030A0"/>
                </a:solidFill>
              </a:rPr>
              <a:t>4-level</a:t>
            </a:r>
          </a:p>
          <a:p>
            <a:r>
              <a:rPr lang="nl-NL" dirty="0" smtClean="0">
                <a:solidFill>
                  <a:srgbClr val="7030A0"/>
                </a:solidFill>
              </a:rPr>
              <a:t>(efficiënt)</a:t>
            </a:r>
            <a:endParaRPr lang="en-GB" dirty="0">
              <a:solidFill>
                <a:srgbClr val="7030A0"/>
              </a:solidFill>
            </a:endParaRPr>
          </a:p>
        </p:txBody>
      </p:sp>
      <p:sp>
        <p:nvSpPr>
          <p:cNvPr id="11" name="Rectangle 10"/>
          <p:cNvSpPr/>
          <p:nvPr/>
        </p:nvSpPr>
        <p:spPr>
          <a:xfrm>
            <a:off x="8311837" y="5517232"/>
            <a:ext cx="521297" cy="461665"/>
          </a:xfrm>
          <a:prstGeom prst="rect">
            <a:avLst/>
          </a:prstGeom>
        </p:spPr>
        <p:txBody>
          <a:bodyPr wrap="none">
            <a:spAutoFit/>
          </a:bodyPr>
          <a:lstStyle/>
          <a:p>
            <a:r>
              <a:rPr lang="nl-NL" b="1" dirty="0" smtClean="0">
                <a:solidFill>
                  <a:srgbClr val="7030A0"/>
                </a:solidFill>
              </a:rPr>
              <a:t>N</a:t>
            </a:r>
            <a:r>
              <a:rPr lang="nl-NL" b="1" baseline="-25000" dirty="0" smtClean="0">
                <a:solidFill>
                  <a:srgbClr val="7030A0"/>
                </a:solidFill>
              </a:rPr>
              <a:t>2</a:t>
            </a:r>
            <a:endParaRPr lang="en-GB" b="1" baseline="-25000" dirty="0">
              <a:solidFill>
                <a:srgbClr val="7030A0"/>
              </a:solidFill>
            </a:endParaRPr>
          </a:p>
        </p:txBody>
      </p:sp>
      <p:sp>
        <p:nvSpPr>
          <p:cNvPr id="2" name="Rectangle 1"/>
          <p:cNvSpPr/>
          <p:nvPr/>
        </p:nvSpPr>
        <p:spPr>
          <a:xfrm>
            <a:off x="4211806" y="4335487"/>
            <a:ext cx="1093569" cy="461665"/>
          </a:xfrm>
          <a:prstGeom prst="rect">
            <a:avLst/>
          </a:prstGeom>
        </p:spPr>
        <p:txBody>
          <a:bodyPr wrap="none">
            <a:spAutoFit/>
          </a:bodyPr>
          <a:lstStyle/>
          <a:p>
            <a:r>
              <a:rPr lang="nl-NL" dirty="0" err="1">
                <a:solidFill>
                  <a:srgbClr val="7030A0"/>
                </a:solidFill>
              </a:rPr>
              <a:t>pulsed</a:t>
            </a:r>
            <a:endParaRPr lang="en-GB" dirty="0">
              <a:solidFill>
                <a:srgbClr val="7030A0"/>
              </a:solidFill>
            </a:endParaRPr>
          </a:p>
        </p:txBody>
      </p:sp>
      <p:grpSp>
        <p:nvGrpSpPr>
          <p:cNvPr id="4" name="Group 3"/>
          <p:cNvGrpSpPr/>
          <p:nvPr/>
        </p:nvGrpSpPr>
        <p:grpSpPr>
          <a:xfrm>
            <a:off x="9900592" y="2890556"/>
            <a:ext cx="3130455" cy="2656611"/>
            <a:chOff x="5976000" y="913121"/>
            <a:chExt cx="3130455" cy="2656611"/>
          </a:xfrm>
        </p:grpSpPr>
        <p:grpSp>
          <p:nvGrpSpPr>
            <p:cNvPr id="3" name="Group 2"/>
            <p:cNvGrpSpPr/>
            <p:nvPr/>
          </p:nvGrpSpPr>
          <p:grpSpPr>
            <a:xfrm>
              <a:off x="5976000" y="913121"/>
              <a:ext cx="3130455" cy="2287279"/>
              <a:chOff x="5976000" y="913121"/>
              <a:chExt cx="3130455" cy="2287279"/>
            </a:xfrm>
          </p:grpSpPr>
          <p:pic>
            <p:nvPicPr>
              <p:cNvPr id="460802" name="Picture 2" descr="laser transitions"/>
              <p:cNvPicPr>
                <a:picLocks noChangeAspect="1" noChangeArrowheads="1"/>
              </p:cNvPicPr>
              <p:nvPr/>
            </p:nvPicPr>
            <p:blipFill rotWithShape="1">
              <a:blip r:embed="rId7">
                <a:extLst>
                  <a:ext uri="{28A0092B-C50C-407E-A947-70E740481C1C}">
                    <a14:useLocalDpi xmlns:a14="http://schemas.microsoft.com/office/drawing/2010/main" val="0"/>
                  </a:ext>
                </a:extLst>
              </a:blip>
              <a:srcRect l="66264" r="-1727"/>
              <a:stretch/>
            </p:blipFill>
            <p:spPr bwMode="auto">
              <a:xfrm>
                <a:off x="5976000" y="913121"/>
                <a:ext cx="2448000" cy="228727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8565145" y="1066800"/>
                <a:ext cx="502061" cy="400110"/>
              </a:xfrm>
              <a:prstGeom prst="rect">
                <a:avLst/>
              </a:prstGeom>
            </p:spPr>
            <p:txBody>
              <a:bodyPr wrap="none">
                <a:spAutoFit/>
              </a:bodyPr>
              <a:lstStyle/>
              <a:p>
                <a:r>
                  <a:rPr lang="en-GB" sz="2000" smtClean="0">
                    <a:latin typeface="Calibri" pitchFamily="-1" charset="0"/>
                    <a:cs typeface="ＭＳ Ｐゴシック" pitchFamily="-1" charset="-128"/>
                  </a:rPr>
                  <a:t>l=6</a:t>
                </a:r>
                <a:endParaRPr lang="en-US" sz="2000" dirty="0"/>
              </a:p>
            </p:txBody>
          </p:sp>
          <p:sp>
            <p:nvSpPr>
              <p:cNvPr id="13" name="Rectangle 12"/>
              <p:cNvSpPr/>
              <p:nvPr/>
            </p:nvSpPr>
            <p:spPr>
              <a:xfrm>
                <a:off x="8604394" y="2057400"/>
                <a:ext cx="502061" cy="400110"/>
              </a:xfrm>
              <a:prstGeom prst="rect">
                <a:avLst/>
              </a:prstGeom>
            </p:spPr>
            <p:txBody>
              <a:bodyPr wrap="none">
                <a:spAutoFit/>
              </a:bodyPr>
              <a:lstStyle/>
              <a:p>
                <a:r>
                  <a:rPr lang="en-GB" sz="2000" dirty="0" smtClean="0">
                    <a:latin typeface="Calibri" pitchFamily="-1" charset="0"/>
                    <a:cs typeface="ＭＳ Ｐゴシック" pitchFamily="-1" charset="-128"/>
                  </a:rPr>
                  <a:t>l=3</a:t>
                </a:r>
                <a:endParaRPr lang="en-US" sz="2000" dirty="0"/>
              </a:p>
            </p:txBody>
          </p:sp>
        </p:grpSp>
        <p:sp>
          <p:nvSpPr>
            <p:cNvPr id="15" name="Rectangle 14"/>
            <p:cNvSpPr/>
            <p:nvPr/>
          </p:nvSpPr>
          <p:spPr>
            <a:xfrm>
              <a:off x="6705600" y="3200400"/>
              <a:ext cx="1014220" cy="369332"/>
            </a:xfrm>
            <a:prstGeom prst="rect">
              <a:avLst/>
            </a:prstGeom>
          </p:spPr>
          <p:txBody>
            <a:bodyPr wrap="none">
              <a:spAutoFit/>
            </a:bodyPr>
            <a:lstStyle/>
            <a:p>
              <a:r>
                <a:rPr lang="en-US" sz="1800" dirty="0" err="1" smtClean="0"/>
                <a:t>Nd:YAG</a:t>
              </a:r>
              <a:r>
                <a:rPr lang="en-US" sz="1800" dirty="0" smtClean="0"/>
                <a:t> </a:t>
              </a:r>
              <a:endParaRPr lang="en-US" sz="1800" dirty="0"/>
            </a:p>
          </p:txBody>
        </p:sp>
      </p:grpSp>
      <p:sp>
        <p:nvSpPr>
          <p:cNvPr id="16" name="Rectangle 15"/>
          <p:cNvSpPr/>
          <p:nvPr/>
        </p:nvSpPr>
        <p:spPr>
          <a:xfrm>
            <a:off x="8458200" y="6349424"/>
            <a:ext cx="7315200" cy="584776"/>
          </a:xfrm>
          <a:prstGeom prst="rect">
            <a:avLst/>
          </a:prstGeom>
        </p:spPr>
        <p:txBody>
          <a:bodyPr wrap="square">
            <a:spAutoFit/>
          </a:bodyPr>
          <a:lstStyle/>
          <a:p>
            <a:r>
              <a:rPr lang="en-US" sz="1600" dirty="0" smtClean="0">
                <a:hlinkClick r:id="rId8"/>
              </a:rPr>
              <a:t>http://www.rp-photonics.com/ytterbium_doped_gain_media.html</a:t>
            </a:r>
            <a:endParaRPr lang="en-US" sz="1600" dirty="0" smtClean="0"/>
          </a:p>
          <a:p>
            <a:endParaRPr lang="en-US" sz="1600" dirty="0"/>
          </a:p>
        </p:txBody>
      </p:sp>
      <p:pic>
        <p:nvPicPr>
          <p:cNvPr id="17" name="Picture 16"/>
          <p:cNvPicPr>
            <a:picLocks noChangeAspect="1"/>
          </p:cNvPicPr>
          <p:nvPr/>
        </p:nvPicPr>
        <p:blipFill rotWithShape="1">
          <a:blip r:embed="rId9"/>
          <a:srcRect l="-4" r="33002"/>
          <a:stretch/>
        </p:blipFill>
        <p:spPr>
          <a:xfrm>
            <a:off x="2699792" y="953838"/>
            <a:ext cx="4212000" cy="2273300"/>
          </a:xfrm>
          <a:prstGeom prst="rect">
            <a:avLst/>
          </a:prstGeom>
        </p:spPr>
      </p:pic>
      <p:pic>
        <p:nvPicPr>
          <p:cNvPr id="18" name="Picture 2" descr="laser transitio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68544" y="34760"/>
            <a:ext cx="6902925" cy="228727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990243" y="1484784"/>
            <a:ext cx="1093569" cy="461665"/>
          </a:xfrm>
          <a:prstGeom prst="rect">
            <a:avLst/>
          </a:prstGeom>
        </p:spPr>
        <p:txBody>
          <a:bodyPr wrap="none">
            <a:spAutoFit/>
          </a:bodyPr>
          <a:lstStyle/>
          <a:p>
            <a:r>
              <a:rPr lang="nl-NL" dirty="0" smtClean="0">
                <a:solidFill>
                  <a:srgbClr val="7030A0"/>
                </a:solidFill>
              </a:rPr>
              <a:t>3-level</a:t>
            </a:r>
          </a:p>
        </p:txBody>
      </p:sp>
      <p:sp>
        <p:nvSpPr>
          <p:cNvPr id="6" name="Rectangle 5"/>
          <p:cNvSpPr/>
          <p:nvPr/>
        </p:nvSpPr>
        <p:spPr>
          <a:xfrm>
            <a:off x="365463" y="2132856"/>
            <a:ext cx="2093842" cy="1015663"/>
          </a:xfrm>
          <a:prstGeom prst="rect">
            <a:avLst/>
          </a:prstGeom>
        </p:spPr>
        <p:txBody>
          <a:bodyPr wrap="none">
            <a:spAutoFit/>
          </a:bodyPr>
          <a:lstStyle/>
          <a:p>
            <a:r>
              <a:rPr lang="nl-NL" sz="2000" dirty="0" smtClean="0">
                <a:solidFill>
                  <a:srgbClr val="7030A0"/>
                </a:solidFill>
              </a:rPr>
              <a:t>medium </a:t>
            </a:r>
          </a:p>
          <a:p>
            <a:r>
              <a:rPr lang="nl-NL" sz="2000" dirty="0" smtClean="0">
                <a:solidFill>
                  <a:srgbClr val="7030A0"/>
                </a:solidFill>
              </a:rPr>
              <a:t>in grondtoestand</a:t>
            </a:r>
          </a:p>
          <a:p>
            <a:r>
              <a:rPr lang="nl-NL" sz="2000" dirty="0" smtClean="0">
                <a:solidFill>
                  <a:srgbClr val="7030A0"/>
                </a:solidFill>
              </a:rPr>
              <a:t>ondoorzichtig</a:t>
            </a:r>
            <a:endParaRPr lang="en-GB" sz="2000" dirty="0">
              <a:solidFill>
                <a:srgbClr val="7030A0"/>
              </a:solidFill>
            </a:endParaRPr>
          </a:p>
        </p:txBody>
      </p:sp>
      <p:sp>
        <p:nvSpPr>
          <p:cNvPr id="20" name="Rectangle 19"/>
          <p:cNvSpPr/>
          <p:nvPr/>
        </p:nvSpPr>
        <p:spPr>
          <a:xfrm>
            <a:off x="467544" y="4293096"/>
            <a:ext cx="3595856" cy="2031325"/>
          </a:xfrm>
          <a:prstGeom prst="rect">
            <a:avLst/>
          </a:prstGeom>
        </p:spPr>
        <p:txBody>
          <a:bodyPr wrap="none">
            <a:spAutoFit/>
          </a:bodyPr>
          <a:lstStyle/>
          <a:p>
            <a:r>
              <a:rPr lang="nl-NL" sz="1800" dirty="0" smtClean="0">
                <a:solidFill>
                  <a:srgbClr val="7030A0"/>
                </a:solidFill>
              </a:rPr>
              <a:t>als </a:t>
            </a:r>
            <a:r>
              <a:rPr lang="nl-NL" sz="1800" dirty="0" err="1" smtClean="0">
                <a:solidFill>
                  <a:srgbClr val="7030A0"/>
                </a:solidFill>
              </a:rPr>
              <a:t>lower</a:t>
            </a:r>
            <a:r>
              <a:rPr lang="nl-NL" sz="1800" dirty="0" smtClean="0">
                <a:solidFill>
                  <a:srgbClr val="7030A0"/>
                </a:solidFill>
              </a:rPr>
              <a:t> laser level (LLL)</a:t>
            </a:r>
          </a:p>
          <a:p>
            <a:r>
              <a:rPr lang="nl-NL" sz="1800" dirty="0" smtClean="0">
                <a:solidFill>
                  <a:srgbClr val="7030A0"/>
                </a:solidFill>
              </a:rPr>
              <a:t>lange levensduur </a:t>
            </a:r>
            <a:r>
              <a:rPr lang="nl-NL" sz="1800" dirty="0" smtClean="0">
                <a:solidFill>
                  <a:srgbClr val="7030A0"/>
                </a:solidFill>
                <a:sym typeface="Wingdings" panose="05000000000000000000" pitchFamily="2" charset="2"/>
              </a:rPr>
              <a:t> </a:t>
            </a:r>
          </a:p>
          <a:p>
            <a:r>
              <a:rPr lang="nl-NL" sz="1800" dirty="0" smtClean="0">
                <a:solidFill>
                  <a:srgbClr val="7030A0"/>
                </a:solidFill>
              </a:rPr>
              <a:t>grondtoestand ‘leeg’</a:t>
            </a:r>
          </a:p>
          <a:p>
            <a:r>
              <a:rPr lang="nl-NL" sz="1800" dirty="0" err="1" smtClean="0">
                <a:solidFill>
                  <a:srgbClr val="7030A0"/>
                </a:solidFill>
              </a:rPr>
              <a:t>pulsduur</a:t>
            </a:r>
            <a:r>
              <a:rPr lang="nl-NL" sz="1800" dirty="0" smtClean="0">
                <a:solidFill>
                  <a:srgbClr val="7030A0"/>
                </a:solidFill>
              </a:rPr>
              <a:t>: 20 ns (levensduur ULL)</a:t>
            </a:r>
          </a:p>
          <a:p>
            <a:r>
              <a:rPr lang="nl-NL" sz="1800" dirty="0" smtClean="0">
                <a:solidFill>
                  <a:srgbClr val="7030A0"/>
                </a:solidFill>
              </a:rPr>
              <a:t>duur tussen pulsen 40 </a:t>
            </a:r>
            <a:r>
              <a:rPr lang="nl-NL" sz="1800" dirty="0" err="1" smtClean="0">
                <a:solidFill>
                  <a:srgbClr val="7030A0"/>
                </a:solidFill>
                <a:latin typeface="Symbol" panose="05050102010706020507" pitchFamily="18" charset="2"/>
              </a:rPr>
              <a:t>m</a:t>
            </a:r>
            <a:r>
              <a:rPr lang="nl-NL" sz="1800" dirty="0" err="1" smtClean="0">
                <a:solidFill>
                  <a:srgbClr val="7030A0"/>
                </a:solidFill>
              </a:rPr>
              <a:t>s</a:t>
            </a:r>
            <a:endParaRPr lang="nl-NL" sz="1800" dirty="0" smtClean="0">
              <a:solidFill>
                <a:srgbClr val="7030A0"/>
              </a:solidFill>
            </a:endParaRPr>
          </a:p>
          <a:p>
            <a:r>
              <a:rPr lang="nl-NL" sz="1800" dirty="0" smtClean="0">
                <a:solidFill>
                  <a:srgbClr val="7030A0"/>
                </a:solidFill>
              </a:rPr>
              <a:t>	            (</a:t>
            </a:r>
            <a:r>
              <a:rPr lang="nl-NL" sz="1800" dirty="0">
                <a:solidFill>
                  <a:srgbClr val="7030A0"/>
                </a:solidFill>
              </a:rPr>
              <a:t>levensduur </a:t>
            </a:r>
            <a:r>
              <a:rPr lang="nl-NL" sz="1800" dirty="0" smtClean="0">
                <a:solidFill>
                  <a:srgbClr val="7030A0"/>
                </a:solidFill>
              </a:rPr>
              <a:t>LLL</a:t>
            </a:r>
            <a:r>
              <a:rPr lang="nl-NL" sz="1800" dirty="0">
                <a:solidFill>
                  <a:srgbClr val="7030A0"/>
                </a:solidFill>
              </a:rPr>
              <a:t>)</a:t>
            </a:r>
          </a:p>
          <a:p>
            <a:endParaRPr lang="nl-NL" sz="1800" dirty="0">
              <a:solidFill>
                <a:srgbClr val="7030A0"/>
              </a:solidFill>
            </a:endParaRPr>
          </a:p>
        </p:txBody>
      </p:sp>
      <p:sp>
        <p:nvSpPr>
          <p:cNvPr id="21" name="Rectangle 2"/>
          <p:cNvSpPr>
            <a:spLocks noChangeArrowheads="1"/>
          </p:cNvSpPr>
          <p:nvPr/>
        </p:nvSpPr>
        <p:spPr bwMode="auto">
          <a:xfrm>
            <a:off x="568325" y="71438"/>
            <a:ext cx="8029575" cy="609600"/>
          </a:xfrm>
          <a:prstGeom prst="rect">
            <a:avLst/>
          </a:prstGeom>
          <a:noFill/>
          <a:ln w="9525">
            <a:noFill/>
            <a:miter lim="800000"/>
            <a:headEnd/>
            <a:tailEnd/>
          </a:ln>
          <a:effectLst/>
        </p:spPr>
        <p:txBody>
          <a:bodyPr anchor="ctr">
            <a:prstTxWarp prst="textNoShape">
              <a:avLst/>
            </a:prstTxWarp>
          </a:bodyPr>
          <a:lstStyle/>
          <a:p>
            <a:pPr algn="l"/>
            <a:r>
              <a:rPr lang="en-US" dirty="0" err="1" smtClean="0">
                <a:solidFill>
                  <a:schemeClr val="tx2"/>
                </a:solidFill>
              </a:rPr>
              <a:t>Lasertransities</a:t>
            </a:r>
            <a:endParaRPr lang="nl-NL" dirty="0">
              <a:solidFill>
                <a:schemeClr val="tx2"/>
              </a:solidFill>
            </a:endParaRPr>
          </a:p>
        </p:txBody>
      </p:sp>
      <p:sp>
        <p:nvSpPr>
          <p:cNvPr id="22" name="Line 3"/>
          <p:cNvSpPr>
            <a:spLocks noChangeShapeType="1"/>
          </p:cNvSpPr>
          <p:nvPr/>
        </p:nvSpPr>
        <p:spPr bwMode="auto">
          <a:xfrm>
            <a:off x="576263" y="609600"/>
            <a:ext cx="7945437" cy="0"/>
          </a:xfrm>
          <a:prstGeom prst="line">
            <a:avLst/>
          </a:prstGeom>
          <a:noFill/>
          <a:ln w="25400">
            <a:solidFill>
              <a:schemeClr val="accent2"/>
            </a:solidFill>
            <a:round/>
            <a:headEnd/>
            <a:tailEnd/>
          </a:ln>
          <a:effectLst/>
        </p:spPr>
        <p:txBody>
          <a:bodyPr wrap="none" anchor="ctr">
            <a:prstTxWarp prst="textNoShape">
              <a:avLst/>
            </a:prstTxWarp>
          </a:bodyPr>
          <a:lstStyle/>
          <a:p>
            <a:endParaRPr lang="en-US"/>
          </a:p>
        </p:txBody>
      </p:sp>
    </p:spTree>
    <p:extLst>
      <p:ext uri="{BB962C8B-B14F-4D97-AF65-F5344CB8AC3E}">
        <p14:creationId xmlns:p14="http://schemas.microsoft.com/office/powerpoint/2010/main" val="263494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0804"/>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 grpId="0"/>
      <p:bldP spid="19" grpId="0"/>
      <p:bldP spid="6"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ext Box 3"/>
          <p:cNvSpPr txBox="1">
            <a:spLocks noChangeArrowheads="1"/>
          </p:cNvSpPr>
          <p:nvPr/>
        </p:nvSpPr>
        <p:spPr bwMode="auto">
          <a:xfrm>
            <a:off x="425896" y="1066800"/>
            <a:ext cx="8610600" cy="147732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333399"/>
                </a:solidFill>
              </a:rPr>
              <a:t>Hydrogen molecule, H</a:t>
            </a:r>
            <a:r>
              <a:rPr lang="en-US" sz="2000" baseline="-25000" dirty="0">
                <a:solidFill>
                  <a:srgbClr val="333399"/>
                </a:solidFill>
              </a:rPr>
              <a:t>2</a:t>
            </a:r>
            <a:r>
              <a:rPr lang="en-US" sz="2000" dirty="0">
                <a:solidFill>
                  <a:srgbClr val="333399"/>
                </a:solidFill>
              </a:rPr>
              <a:t>, is bound covalently. </a:t>
            </a:r>
          </a:p>
          <a:p>
            <a:pPr algn="r">
              <a:spcBef>
                <a:spcPct val="50000"/>
              </a:spcBef>
            </a:pPr>
            <a:r>
              <a:rPr lang="en-US" sz="2000" dirty="0">
                <a:solidFill>
                  <a:srgbClr val="333399"/>
                </a:solidFill>
              </a:rPr>
              <a:t>If the atoms have their spins in the same direction, </a:t>
            </a:r>
            <a:r>
              <a:rPr lang="en-US" sz="2000" dirty="0" smtClean="0">
                <a:solidFill>
                  <a:srgbClr val="333399"/>
                </a:solidFill>
              </a:rPr>
              <a:t>			so </a:t>
            </a:r>
            <a:r>
              <a:rPr lang="en-US" sz="2000" i="1" dirty="0">
                <a:solidFill>
                  <a:srgbClr val="333399"/>
                </a:solidFill>
                <a:latin typeface="Times New Roman" pitchFamily="-83" charset="0"/>
              </a:rPr>
              <a:t>S</a:t>
            </a:r>
            <a:r>
              <a:rPr lang="en-US" sz="2000" dirty="0">
                <a:solidFill>
                  <a:srgbClr val="333399"/>
                </a:solidFill>
              </a:rPr>
              <a:t> = 1 for the molecule, the atoms will not bond </a:t>
            </a:r>
            <a:r>
              <a:rPr lang="en-US" sz="2000" dirty="0" smtClean="0">
                <a:solidFill>
                  <a:srgbClr val="333399"/>
                </a:solidFill>
              </a:rPr>
              <a:t>		due </a:t>
            </a:r>
            <a:r>
              <a:rPr lang="en-US" sz="2000" dirty="0">
                <a:solidFill>
                  <a:srgbClr val="333399"/>
                </a:solidFill>
              </a:rPr>
              <a:t>to the exclusion principle</a:t>
            </a:r>
            <a:r>
              <a:rPr lang="en-US" sz="2000" dirty="0" smtClean="0">
                <a:solidFill>
                  <a:srgbClr val="333399"/>
                </a:solidFill>
              </a:rPr>
              <a:t>.	</a:t>
            </a:r>
            <a:endParaRPr lang="en-US" sz="2000" dirty="0">
              <a:solidFill>
                <a:srgbClr val="333399"/>
              </a:solidFill>
            </a:endParaRPr>
          </a:p>
        </p:txBody>
      </p:sp>
      <p:sp>
        <p:nvSpPr>
          <p:cNvPr id="50181" name="Rectangle 5"/>
          <p:cNvSpPr>
            <a:spLocks noGrp="1" noChangeArrowheads="1"/>
          </p:cNvSpPr>
          <p:nvPr>
            <p:ph type="title"/>
          </p:nvPr>
        </p:nvSpPr>
        <p:spPr/>
        <p:txBody>
          <a:bodyPr/>
          <a:lstStyle/>
          <a:p>
            <a:r>
              <a:rPr lang="en-US" sz="2800" dirty="0"/>
              <a:t>40.1 Bonding in Molecules</a:t>
            </a:r>
          </a:p>
        </p:txBody>
      </p:sp>
      <p:pic>
        <p:nvPicPr>
          <p:cNvPr id="50183" name="Picture 7" descr="Figure_40_01a"/>
          <p:cNvPicPr>
            <a:picLocks noChangeAspect="1" noChangeArrowheads="1"/>
          </p:cNvPicPr>
          <p:nvPr/>
        </p:nvPicPr>
        <p:blipFill rotWithShape="1">
          <a:blip r:embed="rId3"/>
          <a:srcRect b="22041"/>
          <a:stretch/>
        </p:blipFill>
        <p:spPr bwMode="auto">
          <a:xfrm>
            <a:off x="2590800" y="3352801"/>
            <a:ext cx="3962400" cy="2596480"/>
          </a:xfrm>
          <a:prstGeom prst="rect">
            <a:avLst/>
          </a:prstGeom>
          <a:noFill/>
        </p:spPr>
      </p:pic>
      <p:sp>
        <p:nvSpPr>
          <p:cNvPr id="5" name="Rechthoek 4"/>
          <p:cNvSpPr/>
          <p:nvPr/>
        </p:nvSpPr>
        <p:spPr>
          <a:xfrm>
            <a:off x="251520" y="6506180"/>
            <a:ext cx="8766720" cy="523220"/>
          </a:xfrm>
          <a:prstGeom prst="rect">
            <a:avLst/>
          </a:prstGeom>
        </p:spPr>
        <p:txBody>
          <a:bodyPr wrap="square">
            <a:spAutoFit/>
          </a:bodyPr>
          <a:lstStyle/>
          <a:p>
            <a:r>
              <a:rPr lang="nl-NL" sz="1400" dirty="0">
                <a:hlinkClick r:id="rId4"/>
              </a:rPr>
              <a:t>https://</a:t>
            </a:r>
            <a:r>
              <a:rPr lang="nl-NL" sz="1400" dirty="0" smtClean="0">
                <a:hlinkClick r:id="rId4"/>
              </a:rPr>
              <a:t>www.st-andrews.ac.uk/physics/quvis/simulations_html5/sims/FermionsBosons/FermionsBosons.html</a:t>
            </a:r>
            <a:endParaRPr lang="nl-NL" sz="1400" dirty="0" smtClean="0"/>
          </a:p>
          <a:p>
            <a:endParaRPr lang="nl-NL" sz="1400" dirty="0"/>
          </a:p>
        </p:txBody>
      </p:sp>
    </p:spTree>
    <p:extLst>
      <p:ext uri="{BB962C8B-B14F-4D97-AF65-F5344CB8AC3E}">
        <p14:creationId xmlns:p14="http://schemas.microsoft.com/office/powerpoint/2010/main" val="327623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Text Box 3"/>
          <p:cNvSpPr txBox="1">
            <a:spLocks noChangeArrowheads="1"/>
          </p:cNvSpPr>
          <p:nvPr/>
        </p:nvSpPr>
        <p:spPr bwMode="auto">
          <a:xfrm>
            <a:off x="457200" y="1066800"/>
            <a:ext cx="8382000" cy="707886"/>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a:solidFill>
                  <a:srgbClr val="333399"/>
                </a:solidFill>
              </a:rPr>
              <a:t>The molecule will form only if </a:t>
            </a:r>
            <a:r>
              <a:rPr lang="en-US" sz="2000" i="1" dirty="0">
                <a:solidFill>
                  <a:srgbClr val="333399"/>
                </a:solidFill>
                <a:latin typeface="Times New Roman" pitchFamily="-83" charset="0"/>
              </a:rPr>
              <a:t>S</a:t>
            </a:r>
            <a:r>
              <a:rPr lang="en-US" sz="2000" dirty="0">
                <a:solidFill>
                  <a:srgbClr val="333399"/>
                </a:solidFill>
              </a:rPr>
              <a:t> = 0. </a:t>
            </a:r>
            <a:r>
              <a:rPr lang="en-US" sz="2000" dirty="0" smtClean="0">
                <a:solidFill>
                  <a:srgbClr val="333399"/>
                </a:solidFill>
              </a:rPr>
              <a:t>					The </a:t>
            </a:r>
            <a:r>
              <a:rPr lang="en-US" sz="2000" dirty="0">
                <a:solidFill>
                  <a:srgbClr val="333399"/>
                </a:solidFill>
              </a:rPr>
              <a:t>two electrons are shared by both atoms:</a:t>
            </a:r>
          </a:p>
        </p:txBody>
      </p:sp>
      <p:sp>
        <p:nvSpPr>
          <p:cNvPr id="49157" name="Text Box 5"/>
          <p:cNvSpPr txBox="1">
            <a:spLocks noChangeArrowheads="1"/>
          </p:cNvSpPr>
          <p:nvPr/>
        </p:nvSpPr>
        <p:spPr bwMode="auto">
          <a:xfrm>
            <a:off x="609600" y="5257800"/>
            <a:ext cx="7772400" cy="946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solidFill>
                  <a:srgbClr val="333399"/>
                </a:solidFill>
              </a:rPr>
              <a:t>The energy needed to separate the atoms is called the binding energy.</a:t>
            </a:r>
            <a:endParaRPr lang="en-US">
              <a:solidFill>
                <a:srgbClr val="000000"/>
              </a:solidFill>
            </a:endParaRPr>
          </a:p>
        </p:txBody>
      </p:sp>
      <p:sp>
        <p:nvSpPr>
          <p:cNvPr id="49158" name="Rectangle 6"/>
          <p:cNvSpPr>
            <a:spLocks noGrp="1" noChangeArrowheads="1"/>
          </p:cNvSpPr>
          <p:nvPr>
            <p:ph type="title"/>
          </p:nvPr>
        </p:nvSpPr>
        <p:spPr/>
        <p:txBody>
          <a:bodyPr/>
          <a:lstStyle/>
          <a:p>
            <a:r>
              <a:rPr lang="en-US" sz="2800" dirty="0"/>
              <a:t>40.1 Bonding in Molecules</a:t>
            </a:r>
          </a:p>
        </p:txBody>
      </p:sp>
      <p:pic>
        <p:nvPicPr>
          <p:cNvPr id="49161" name="Picture 9" descr="Figure_40_02a"/>
          <p:cNvPicPr>
            <a:picLocks noChangeAspect="1" noChangeArrowheads="1"/>
          </p:cNvPicPr>
          <p:nvPr/>
        </p:nvPicPr>
        <p:blipFill>
          <a:blip r:embed="rId3"/>
          <a:srcRect b="16406"/>
          <a:stretch>
            <a:fillRect/>
          </a:stretch>
        </p:blipFill>
        <p:spPr bwMode="auto">
          <a:xfrm>
            <a:off x="2286000" y="2133600"/>
            <a:ext cx="4495800" cy="2970213"/>
          </a:xfrm>
          <a:prstGeom prst="rect">
            <a:avLst/>
          </a:prstGeom>
          <a:noFill/>
        </p:spPr>
      </p:pic>
      <p:sp>
        <p:nvSpPr>
          <p:cNvPr id="6" name="Rectangle 5"/>
          <p:cNvSpPr/>
          <p:nvPr/>
        </p:nvSpPr>
        <p:spPr>
          <a:xfrm>
            <a:off x="304800" y="3352800"/>
            <a:ext cx="1511952" cy="707886"/>
          </a:xfrm>
          <a:prstGeom prst="rect">
            <a:avLst/>
          </a:prstGeom>
        </p:spPr>
        <p:txBody>
          <a:bodyPr wrap="none">
            <a:spAutoFit/>
          </a:bodyPr>
          <a:lstStyle/>
          <a:p>
            <a:r>
              <a:rPr lang="nl-NL" sz="2000" dirty="0" smtClean="0">
                <a:solidFill>
                  <a:srgbClr val="000000"/>
                </a:solidFill>
              </a:rPr>
              <a:t>gedeelde e</a:t>
            </a:r>
            <a:r>
              <a:rPr lang="nl-NL" sz="2000" baseline="30000" dirty="0" smtClean="0">
                <a:solidFill>
                  <a:srgbClr val="000000"/>
                </a:solidFill>
              </a:rPr>
              <a:t>-</a:t>
            </a:r>
            <a:endParaRPr lang="en-GB" sz="2000" baseline="30000" dirty="0" smtClean="0">
              <a:solidFill>
                <a:srgbClr val="000000"/>
              </a:solidFill>
            </a:endParaRPr>
          </a:p>
          <a:p>
            <a:r>
              <a:rPr lang="en-GB" sz="2000" dirty="0" smtClean="0">
                <a:solidFill>
                  <a:srgbClr val="000000"/>
                </a:solidFill>
              </a:rPr>
              <a:t>1 á 10 </a:t>
            </a:r>
            <a:r>
              <a:rPr lang="en-GB" sz="2000" dirty="0" err="1">
                <a:solidFill>
                  <a:srgbClr val="000000"/>
                </a:solidFill>
              </a:rPr>
              <a:t>eV</a:t>
            </a:r>
            <a:endParaRPr lang="en-GB" sz="2000" dirty="0">
              <a:solidFill>
                <a:srgbClr val="000000"/>
              </a:solidFill>
            </a:endParaRPr>
          </a:p>
        </p:txBody>
      </p:sp>
    </p:spTree>
    <p:extLst>
      <p:ext uri="{BB962C8B-B14F-4D97-AF65-F5344CB8AC3E}">
        <p14:creationId xmlns:p14="http://schemas.microsoft.com/office/powerpoint/2010/main" val="267647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H:\My Documents\Templates\Blank Presentation.pot</Template>
  <TotalTime>0</TotalTime>
  <Words>4324</Words>
  <Application>Microsoft Office PowerPoint</Application>
  <PresentationFormat>Diavoorstelling (4:3)</PresentationFormat>
  <Paragraphs>535</Paragraphs>
  <Slides>42</Slides>
  <Notes>38</Notes>
  <HiddenSlides>0</HiddenSlides>
  <MMClips>0</MMClips>
  <ScaleCrop>false</ScaleCrop>
  <HeadingPairs>
    <vt:vector size="8" baseType="variant">
      <vt:variant>
        <vt:lpstr>Gebruikte lettertypen</vt:lpstr>
      </vt:variant>
      <vt:variant>
        <vt:i4>8</vt:i4>
      </vt:variant>
      <vt:variant>
        <vt:lpstr>Thema</vt:lpstr>
      </vt:variant>
      <vt:variant>
        <vt:i4>4</vt:i4>
      </vt:variant>
      <vt:variant>
        <vt:lpstr>Ingesloten OLE-bronprogramma's</vt:lpstr>
      </vt:variant>
      <vt:variant>
        <vt:i4>1</vt:i4>
      </vt:variant>
      <vt:variant>
        <vt:lpstr>Diatitels</vt:lpstr>
      </vt:variant>
      <vt:variant>
        <vt:i4>42</vt:i4>
      </vt:variant>
    </vt:vector>
  </HeadingPairs>
  <TitlesOfParts>
    <vt:vector size="55" baseType="lpstr">
      <vt:lpstr>ＭＳ Ｐゴシック</vt:lpstr>
      <vt:lpstr>Arial</vt:lpstr>
      <vt:lpstr>Brush Script MT</vt:lpstr>
      <vt:lpstr>Brush Script MT Italic</vt:lpstr>
      <vt:lpstr>Calibri</vt:lpstr>
      <vt:lpstr>Symbol</vt:lpstr>
      <vt:lpstr>Times New Roman</vt:lpstr>
      <vt:lpstr>Wingdings</vt:lpstr>
      <vt:lpstr>Blank Presentation</vt:lpstr>
      <vt:lpstr>Default Design</vt:lpstr>
      <vt:lpstr>3_Default Design</vt:lpstr>
      <vt:lpstr>1_Default Design</vt:lpstr>
      <vt:lpstr>Equation</vt:lpstr>
      <vt:lpstr>PowerPoint-presentatie</vt:lpstr>
      <vt:lpstr>Vastestoffysica III</vt:lpstr>
      <vt:lpstr>PowerPoint-presentatie</vt:lpstr>
      <vt:lpstr>PowerPoint-presentatie</vt:lpstr>
      <vt:lpstr>PowerPoint-presentatie</vt:lpstr>
      <vt:lpstr>PowerPoint-presentatie</vt:lpstr>
      <vt:lpstr>PowerPoint-presentatie</vt:lpstr>
      <vt:lpstr>40.1 Bonding in Molecules</vt:lpstr>
      <vt:lpstr>40.1 Bonding in Molecules</vt:lpstr>
      <vt:lpstr>PowerPoint-presentatie</vt:lpstr>
      <vt:lpstr>PowerPoint-presentatie</vt:lpstr>
      <vt:lpstr>PowerPoint-presentatie</vt:lpstr>
      <vt:lpstr>40.2 Potential-Energy Diagrams for Molecules</vt:lpstr>
      <vt:lpstr>40.2 Potential-Energy Diagrams for Molecules</vt:lpstr>
      <vt:lpstr>PowerPoint-presentatie</vt:lpstr>
      <vt:lpstr>PowerPoint-presentatie</vt:lpstr>
      <vt:lpstr>40.2 Potential-Energy Diagrams for Molecules</vt:lpstr>
      <vt:lpstr>40.3 Weak (van der Waals) Bonds</vt:lpstr>
      <vt:lpstr>40.3 Weak (van der Waals) Bonds</vt:lpstr>
      <vt:lpstr>40.3 Weak (van der Waals) Bonds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40.4 Molecular Spectra</vt:lpstr>
      <vt:lpstr>40.4 Molecular Spectra</vt:lpstr>
      <vt:lpstr>40.4 Molecular Spectra</vt:lpstr>
      <vt:lpstr>PowerPoint-presentatie</vt:lpstr>
      <vt:lpstr>40.4 Molecular Spectra</vt:lpstr>
      <vt:lpstr>40.4 Molecular Spectra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Philips Research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bloms</dc:creator>
  <cp:lastModifiedBy>Blom,Saskia S.M.P.</cp:lastModifiedBy>
  <cp:revision>577</cp:revision>
  <cp:lastPrinted>2014-05-20T11:43:06Z</cp:lastPrinted>
  <dcterms:created xsi:type="dcterms:W3CDTF">2017-04-30T20:22:51Z</dcterms:created>
  <dcterms:modified xsi:type="dcterms:W3CDTF">2019-05-07T15:27:30Z</dcterms:modified>
</cp:coreProperties>
</file>